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6" r:id="rId3"/>
    <p:sldId id="362" r:id="rId4"/>
    <p:sldId id="356" r:id="rId5"/>
    <p:sldId id="357" r:id="rId6"/>
    <p:sldId id="358" r:id="rId7"/>
    <p:sldId id="361" r:id="rId8"/>
    <p:sldId id="359" r:id="rId9"/>
    <p:sldId id="360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FF9900"/>
    <a:srgbClr val="FF5050"/>
    <a:srgbClr val="0FC93B"/>
    <a:srgbClr val="9592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74" autoAdjust="0"/>
  </p:normalViewPr>
  <p:slideViewPr>
    <p:cSldViewPr>
      <p:cViewPr varScale="1">
        <p:scale>
          <a:sx n="101" d="100"/>
          <a:sy n="101" d="100"/>
        </p:scale>
        <p:origin x="-437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FGMA/6k9txPT44" TargetMode="External"/><Relationship Id="rId1" Type="http://schemas.openxmlformats.org/officeDocument/2006/relationships/hyperlink" Target="https://cloud.mail.ru/public/jnHy/NbfZwtM4Y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FGMA/6k9txPT44" TargetMode="External"/><Relationship Id="rId1" Type="http://schemas.openxmlformats.org/officeDocument/2006/relationships/hyperlink" Target="https://cloud.mail.ru/public/jnHy/NbfZwtM4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12DF3-EA66-4447-BEBD-5034083F8509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52ECE-E79E-4BC2-90C2-A725281082FE}">
      <dgm:prSet phldrT="[Текст]" custT="1"/>
      <dgm:spPr/>
      <dgm:t>
        <a:bodyPr/>
        <a:lstStyle/>
        <a:p>
          <a:r>
            <a:rPr lang="ru-RU" sz="2000" dirty="0" smtClean="0"/>
            <a:t>До 1 сентября - образовательные организации подают  в Координационный совет заявки установленной формы</a:t>
          </a:r>
          <a:endParaRPr lang="ru-RU" sz="2000" dirty="0"/>
        </a:p>
      </dgm:t>
    </dgm:pt>
    <dgm:pt modelId="{A56A75EE-70E6-423B-9C4D-E72D5A8E538E}" type="parTrans" cxnId="{56AE392F-B2F9-4576-8B0A-F0953E119F4E}">
      <dgm:prSet/>
      <dgm:spPr/>
      <dgm:t>
        <a:bodyPr/>
        <a:lstStyle/>
        <a:p>
          <a:endParaRPr lang="ru-RU"/>
        </a:p>
      </dgm:t>
    </dgm:pt>
    <dgm:pt modelId="{DF909D33-A48A-4068-91B2-CB94A66ED39C}" type="sibTrans" cxnId="{56AE392F-B2F9-4576-8B0A-F0953E119F4E}">
      <dgm:prSet/>
      <dgm:spPr/>
      <dgm:t>
        <a:bodyPr/>
        <a:lstStyle/>
        <a:p>
          <a:endParaRPr lang="ru-RU"/>
        </a:p>
      </dgm:t>
    </dgm:pt>
    <dgm:pt modelId="{A2514DE5-072F-48C8-B291-559E7405B129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/>
            <a:t>С 1 по 15 сентября – Координационный совет проводит заочную экспертизу материалов</a:t>
          </a:r>
          <a:endParaRPr lang="ru-RU" sz="2000" dirty="0"/>
        </a:p>
      </dgm:t>
    </dgm:pt>
    <dgm:pt modelId="{4E81415C-57F5-44EF-BB50-6F65B85C043D}" type="parTrans" cxnId="{9EA5F5CD-BFDB-42F8-BAE9-935BA5207D2A}">
      <dgm:prSet/>
      <dgm:spPr/>
      <dgm:t>
        <a:bodyPr/>
        <a:lstStyle/>
        <a:p>
          <a:endParaRPr lang="ru-RU"/>
        </a:p>
      </dgm:t>
    </dgm:pt>
    <dgm:pt modelId="{C463E749-F1A6-40EE-BD12-F8384E146E3C}" type="sibTrans" cxnId="{9EA5F5CD-BFDB-42F8-BAE9-935BA5207D2A}">
      <dgm:prSet/>
      <dgm:spPr/>
      <dgm:t>
        <a:bodyPr/>
        <a:lstStyle/>
        <a:p>
          <a:endParaRPr lang="ru-RU"/>
        </a:p>
      </dgm:t>
    </dgm:pt>
    <dgm:pt modelId="{CC8D1697-1000-49F4-B5A9-EB32D3B6921A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В 20-х числах сентября – Координационный совет заслушивает  отчеты МИП, МСП и презентации новых проектов</a:t>
          </a:r>
          <a:endParaRPr lang="ru-RU" sz="2000" dirty="0"/>
        </a:p>
      </dgm:t>
    </dgm:pt>
    <dgm:pt modelId="{2CE90969-AD40-4B05-8C72-5029CCD1E8CB}" type="sibTrans" cxnId="{F3F51839-5347-4B0B-A80A-BDAB71CB7D12}">
      <dgm:prSet/>
      <dgm:spPr/>
      <dgm:t>
        <a:bodyPr/>
        <a:lstStyle/>
        <a:p>
          <a:endParaRPr lang="ru-RU"/>
        </a:p>
      </dgm:t>
    </dgm:pt>
    <dgm:pt modelId="{0D834789-6189-423D-BA2A-AB1BCC33B26B}" type="parTrans" cxnId="{F3F51839-5347-4B0B-A80A-BDAB71CB7D12}">
      <dgm:prSet/>
      <dgm:spPr/>
      <dgm:t>
        <a:bodyPr/>
        <a:lstStyle/>
        <a:p>
          <a:endParaRPr lang="ru-RU"/>
        </a:p>
      </dgm:t>
    </dgm:pt>
    <dgm:pt modelId="{0836FFD8-4075-44FD-8B51-B143FB15F762}" type="pres">
      <dgm:prSet presAssocID="{E6412DF3-EA66-4447-BEBD-5034083F8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D5DC8-E1D0-4631-B7F7-82A374222AC2}" type="pres">
      <dgm:prSet presAssocID="{CC8D1697-1000-49F4-B5A9-EB32D3B6921A}" presName="boxAndChildren" presStyleCnt="0"/>
      <dgm:spPr/>
    </dgm:pt>
    <dgm:pt modelId="{95549C86-91C6-40D9-80AF-89E11609FD83}" type="pres">
      <dgm:prSet presAssocID="{CC8D1697-1000-49F4-B5A9-EB32D3B6921A}" presName="parentTextBox" presStyleLbl="node1" presStyleIdx="0" presStyleCnt="3"/>
      <dgm:spPr/>
      <dgm:t>
        <a:bodyPr/>
        <a:lstStyle/>
        <a:p>
          <a:endParaRPr lang="ru-RU"/>
        </a:p>
      </dgm:t>
    </dgm:pt>
    <dgm:pt modelId="{9421FCD2-949E-4DCB-8A81-EAD8211BCC46}" type="pres">
      <dgm:prSet presAssocID="{C463E749-F1A6-40EE-BD12-F8384E146E3C}" presName="sp" presStyleCnt="0"/>
      <dgm:spPr/>
    </dgm:pt>
    <dgm:pt modelId="{050CE3D6-6068-4DEB-A71B-0A673EF24232}" type="pres">
      <dgm:prSet presAssocID="{A2514DE5-072F-48C8-B291-559E7405B129}" presName="arrowAndChildren" presStyleCnt="0"/>
      <dgm:spPr/>
    </dgm:pt>
    <dgm:pt modelId="{5455E07A-22C2-4987-B8F6-43D321E8D503}" type="pres">
      <dgm:prSet presAssocID="{A2514DE5-072F-48C8-B291-559E7405B12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5CD2344-F85F-4356-9ED3-456B4D588DD9}" type="pres">
      <dgm:prSet presAssocID="{DF909D33-A48A-4068-91B2-CB94A66ED39C}" presName="sp" presStyleCnt="0"/>
      <dgm:spPr/>
    </dgm:pt>
    <dgm:pt modelId="{DE4EEF40-41A8-4808-B41E-1A7CEE490BF1}" type="pres">
      <dgm:prSet presAssocID="{19A52ECE-E79E-4BC2-90C2-A725281082FE}" presName="arrowAndChildren" presStyleCnt="0"/>
      <dgm:spPr/>
    </dgm:pt>
    <dgm:pt modelId="{8A61FB05-6128-4FD4-9818-83254B638245}" type="pres">
      <dgm:prSet presAssocID="{19A52ECE-E79E-4BC2-90C2-A725281082FE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D2F13F2-A11B-42D7-8AFE-169142229F8E}" type="presOf" srcId="{CC8D1697-1000-49F4-B5A9-EB32D3B6921A}" destId="{95549C86-91C6-40D9-80AF-89E11609FD83}" srcOrd="0" destOrd="0" presId="urn:microsoft.com/office/officeart/2005/8/layout/process4"/>
    <dgm:cxn modelId="{686720C6-C659-43D9-A05B-724D9EA2010A}" type="presOf" srcId="{E6412DF3-EA66-4447-BEBD-5034083F8509}" destId="{0836FFD8-4075-44FD-8B51-B143FB15F762}" srcOrd="0" destOrd="0" presId="urn:microsoft.com/office/officeart/2005/8/layout/process4"/>
    <dgm:cxn modelId="{56AE392F-B2F9-4576-8B0A-F0953E119F4E}" srcId="{E6412DF3-EA66-4447-BEBD-5034083F8509}" destId="{19A52ECE-E79E-4BC2-90C2-A725281082FE}" srcOrd="0" destOrd="0" parTransId="{A56A75EE-70E6-423B-9C4D-E72D5A8E538E}" sibTransId="{DF909D33-A48A-4068-91B2-CB94A66ED39C}"/>
    <dgm:cxn modelId="{F3F51839-5347-4B0B-A80A-BDAB71CB7D12}" srcId="{E6412DF3-EA66-4447-BEBD-5034083F8509}" destId="{CC8D1697-1000-49F4-B5A9-EB32D3B6921A}" srcOrd="2" destOrd="0" parTransId="{0D834789-6189-423D-BA2A-AB1BCC33B26B}" sibTransId="{2CE90969-AD40-4B05-8C72-5029CCD1E8CB}"/>
    <dgm:cxn modelId="{DCA15242-BB9C-4787-8779-EDAB5EED1B64}" type="presOf" srcId="{19A52ECE-E79E-4BC2-90C2-A725281082FE}" destId="{8A61FB05-6128-4FD4-9818-83254B638245}" srcOrd="0" destOrd="0" presId="urn:microsoft.com/office/officeart/2005/8/layout/process4"/>
    <dgm:cxn modelId="{30DD7C2B-BA2A-4506-9BC8-EA1D9A4425F2}" type="presOf" srcId="{A2514DE5-072F-48C8-B291-559E7405B129}" destId="{5455E07A-22C2-4987-B8F6-43D321E8D503}" srcOrd="0" destOrd="0" presId="urn:microsoft.com/office/officeart/2005/8/layout/process4"/>
    <dgm:cxn modelId="{9EA5F5CD-BFDB-42F8-BAE9-935BA5207D2A}" srcId="{E6412DF3-EA66-4447-BEBD-5034083F8509}" destId="{A2514DE5-072F-48C8-B291-559E7405B129}" srcOrd="1" destOrd="0" parTransId="{4E81415C-57F5-44EF-BB50-6F65B85C043D}" sibTransId="{C463E749-F1A6-40EE-BD12-F8384E146E3C}"/>
    <dgm:cxn modelId="{91A114A9-2B58-4EB6-BB80-EC8A578BC777}" type="presParOf" srcId="{0836FFD8-4075-44FD-8B51-B143FB15F762}" destId="{356D5DC8-E1D0-4631-B7F7-82A374222AC2}" srcOrd="0" destOrd="0" presId="urn:microsoft.com/office/officeart/2005/8/layout/process4"/>
    <dgm:cxn modelId="{A54D29CC-F173-4687-8D7E-C1EC34FDB2DF}" type="presParOf" srcId="{356D5DC8-E1D0-4631-B7F7-82A374222AC2}" destId="{95549C86-91C6-40D9-80AF-89E11609FD83}" srcOrd="0" destOrd="0" presId="urn:microsoft.com/office/officeart/2005/8/layout/process4"/>
    <dgm:cxn modelId="{5A2D40B5-B86E-448B-B4CF-0DC7474DE7B0}" type="presParOf" srcId="{0836FFD8-4075-44FD-8B51-B143FB15F762}" destId="{9421FCD2-949E-4DCB-8A81-EAD8211BCC46}" srcOrd="1" destOrd="0" presId="urn:microsoft.com/office/officeart/2005/8/layout/process4"/>
    <dgm:cxn modelId="{5B2BE80D-4500-4329-9BC5-CB37F850BA52}" type="presParOf" srcId="{0836FFD8-4075-44FD-8B51-B143FB15F762}" destId="{050CE3D6-6068-4DEB-A71B-0A673EF24232}" srcOrd="2" destOrd="0" presId="urn:microsoft.com/office/officeart/2005/8/layout/process4"/>
    <dgm:cxn modelId="{A007A9A7-A713-4D17-B144-FFC5D625C5D8}" type="presParOf" srcId="{050CE3D6-6068-4DEB-A71B-0A673EF24232}" destId="{5455E07A-22C2-4987-B8F6-43D321E8D503}" srcOrd="0" destOrd="0" presId="urn:microsoft.com/office/officeart/2005/8/layout/process4"/>
    <dgm:cxn modelId="{BAC2B0E1-FE1F-4BEA-B4D9-B9C329575A90}" type="presParOf" srcId="{0836FFD8-4075-44FD-8B51-B143FB15F762}" destId="{B5CD2344-F85F-4356-9ED3-456B4D588DD9}" srcOrd="3" destOrd="0" presId="urn:microsoft.com/office/officeart/2005/8/layout/process4"/>
    <dgm:cxn modelId="{C49AD6CB-AE6B-4E8C-BAA7-9190C3E46575}" type="presParOf" srcId="{0836FFD8-4075-44FD-8B51-B143FB15F762}" destId="{DE4EEF40-41A8-4808-B41E-1A7CEE490BF1}" srcOrd="4" destOrd="0" presId="urn:microsoft.com/office/officeart/2005/8/layout/process4"/>
    <dgm:cxn modelId="{C463A3B4-6706-44DF-B711-6D78F4465CDF}" type="presParOf" srcId="{DE4EEF40-41A8-4808-B41E-1A7CEE490BF1}" destId="{8A61FB05-6128-4FD4-9818-83254B6382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C9899-BEC1-4795-AEE5-DCDCDD6A4B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61C21-D042-41E6-B74D-D388BB18F907}">
      <dgm:prSet phldrT="[Текст]"/>
      <dgm:spPr/>
      <dgm:t>
        <a:bodyPr/>
        <a:lstStyle/>
        <a:p>
          <a:r>
            <a:rPr lang="ru-RU" smtClean="0"/>
            <a:t>Приложение к заявке №1</a:t>
          </a:r>
          <a:endParaRPr lang="ru-RU"/>
        </a:p>
      </dgm:t>
    </dgm:pt>
    <dgm:pt modelId="{34C795B3-68B0-4494-8BE2-EAAEAFDCB498}" type="parTrans" cxnId="{C6CE9575-54D0-4519-8CAF-C0A0D8446DF1}">
      <dgm:prSet/>
      <dgm:spPr/>
      <dgm:t>
        <a:bodyPr/>
        <a:lstStyle/>
        <a:p>
          <a:endParaRPr lang="ru-RU"/>
        </a:p>
      </dgm:t>
    </dgm:pt>
    <dgm:pt modelId="{4F6DE811-6B1B-4167-915C-B9EBADBAA510}" type="sibTrans" cxnId="{C6CE9575-54D0-4519-8CAF-C0A0D8446DF1}">
      <dgm:prSet/>
      <dgm:spPr/>
      <dgm:t>
        <a:bodyPr/>
        <a:lstStyle/>
        <a:p>
          <a:endParaRPr lang="ru-RU"/>
        </a:p>
      </dgm:t>
    </dgm:pt>
    <dgm:pt modelId="{D70B7B5A-6481-4F96-B132-947E4060C28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Паспорт инновационного проекта/программы</a:t>
          </a:r>
          <a:endParaRPr lang="ru-RU" dirty="0">
            <a:solidFill>
              <a:srgbClr val="002060"/>
            </a:solidFill>
          </a:endParaRPr>
        </a:p>
      </dgm:t>
    </dgm:pt>
    <dgm:pt modelId="{2FFF693D-B6F4-495D-910C-0E127A75224C}" type="parTrans" cxnId="{66F9C859-8A72-4BEE-A7C1-96D33AC76E31}">
      <dgm:prSet/>
      <dgm:spPr/>
      <dgm:t>
        <a:bodyPr/>
        <a:lstStyle/>
        <a:p>
          <a:endParaRPr lang="ru-RU"/>
        </a:p>
      </dgm:t>
    </dgm:pt>
    <dgm:pt modelId="{8715A2B6-C931-4027-9894-3068346329DF}" type="sibTrans" cxnId="{66F9C859-8A72-4BEE-A7C1-96D33AC76E31}">
      <dgm:prSet/>
      <dgm:spPr/>
      <dgm:t>
        <a:bodyPr/>
        <a:lstStyle/>
        <a:p>
          <a:endParaRPr lang="ru-RU"/>
        </a:p>
      </dgm:t>
    </dgm:pt>
    <dgm:pt modelId="{C756F532-8727-48D1-B11A-5F7735790FFD}">
      <dgm:prSet phldrT="[Текст]"/>
      <dgm:spPr/>
      <dgm:t>
        <a:bodyPr/>
        <a:lstStyle/>
        <a:p>
          <a:r>
            <a:rPr lang="ru-RU" dirty="0" smtClean="0"/>
            <a:t>Приложение к заявке №2</a:t>
          </a:r>
          <a:endParaRPr lang="ru-RU" dirty="0"/>
        </a:p>
      </dgm:t>
    </dgm:pt>
    <dgm:pt modelId="{5D2063D7-6134-484F-A0FD-621B2A757FBF}" type="parTrans" cxnId="{1FC73940-0433-455C-9FA8-92647E1CD332}">
      <dgm:prSet/>
      <dgm:spPr/>
      <dgm:t>
        <a:bodyPr/>
        <a:lstStyle/>
        <a:p>
          <a:endParaRPr lang="ru-RU"/>
        </a:p>
      </dgm:t>
    </dgm:pt>
    <dgm:pt modelId="{0C25C792-C67A-430B-8A51-003F43E23EAF}" type="sibTrans" cxnId="{1FC73940-0433-455C-9FA8-92647E1CD332}">
      <dgm:prSet/>
      <dgm:spPr/>
      <dgm:t>
        <a:bodyPr/>
        <a:lstStyle/>
        <a:p>
          <a:endParaRPr lang="ru-RU"/>
        </a:p>
      </dgm:t>
    </dgm:pt>
    <dgm:pt modelId="{074B1CC2-6FF0-41C5-BA4A-287595BE014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hlinkClick xmlns:r="http://schemas.openxmlformats.org/officeDocument/2006/relationships" r:id="rId2"/>
            </a:rPr>
            <a:t>Представление инновационного проекта/программы</a:t>
          </a:r>
          <a:endParaRPr lang="ru-RU" dirty="0">
            <a:solidFill>
              <a:srgbClr val="002060"/>
            </a:solidFill>
          </a:endParaRPr>
        </a:p>
      </dgm:t>
    </dgm:pt>
    <dgm:pt modelId="{2D4E2BD0-95A3-440A-84DD-60E0373D07DE}" type="parTrans" cxnId="{E028B5E7-7F79-442C-808B-1BEEFC34D715}">
      <dgm:prSet/>
      <dgm:spPr/>
      <dgm:t>
        <a:bodyPr/>
        <a:lstStyle/>
        <a:p>
          <a:endParaRPr lang="ru-RU"/>
        </a:p>
      </dgm:t>
    </dgm:pt>
    <dgm:pt modelId="{B1CCA4B2-2225-452B-8A42-DC7B36E35038}" type="sibTrans" cxnId="{E028B5E7-7F79-442C-808B-1BEEFC34D715}">
      <dgm:prSet/>
      <dgm:spPr/>
      <dgm:t>
        <a:bodyPr/>
        <a:lstStyle/>
        <a:p>
          <a:endParaRPr lang="ru-RU"/>
        </a:p>
      </dgm:t>
    </dgm:pt>
    <dgm:pt modelId="{C9B22839-9747-429F-87E0-D7B4D5814DF4}" type="pres">
      <dgm:prSet presAssocID="{1B9C9899-BEC1-4795-AEE5-DCDCDD6A4B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4BD2F-4A30-40E9-9F9A-5B4169254E6A}" type="pres">
      <dgm:prSet presAssocID="{23061C21-D042-41E6-B74D-D388BB18F9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3F01-4653-469B-ABA8-D0F2F3163FFB}" type="pres">
      <dgm:prSet presAssocID="{23061C21-D042-41E6-B74D-D388BB18F90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C4D91-E0EA-4F01-9D03-749B6C45036B}" type="pres">
      <dgm:prSet presAssocID="{C756F532-8727-48D1-B11A-5F7735790FF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8785B-26C8-4EB9-BD80-DFCCCEDC3EDD}" type="pres">
      <dgm:prSet presAssocID="{C756F532-8727-48D1-B11A-5F7735790FF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005AF-ED80-47DF-B708-6709510828C4}" type="presOf" srcId="{074B1CC2-6FF0-41C5-BA4A-287595BE0147}" destId="{8A48785B-26C8-4EB9-BD80-DFCCCEDC3EDD}" srcOrd="0" destOrd="0" presId="urn:microsoft.com/office/officeart/2005/8/layout/vList2"/>
    <dgm:cxn modelId="{5552B56B-D6E5-4184-82C5-C3C84D8CBFDB}" type="presOf" srcId="{23061C21-D042-41E6-B74D-D388BB18F907}" destId="{9134BD2F-4A30-40E9-9F9A-5B4169254E6A}" srcOrd="0" destOrd="0" presId="urn:microsoft.com/office/officeart/2005/8/layout/vList2"/>
    <dgm:cxn modelId="{66F9C859-8A72-4BEE-A7C1-96D33AC76E31}" srcId="{23061C21-D042-41E6-B74D-D388BB18F907}" destId="{D70B7B5A-6481-4F96-B132-947E4060C281}" srcOrd="0" destOrd="0" parTransId="{2FFF693D-B6F4-495D-910C-0E127A75224C}" sibTransId="{8715A2B6-C931-4027-9894-3068346329DF}"/>
    <dgm:cxn modelId="{4EBAB0F9-2BAA-43B1-8212-C88102128760}" type="presOf" srcId="{D70B7B5A-6481-4F96-B132-947E4060C281}" destId="{7C563F01-4653-469B-ABA8-D0F2F3163FFB}" srcOrd="0" destOrd="0" presId="urn:microsoft.com/office/officeart/2005/8/layout/vList2"/>
    <dgm:cxn modelId="{E028B5E7-7F79-442C-808B-1BEEFC34D715}" srcId="{C756F532-8727-48D1-B11A-5F7735790FFD}" destId="{074B1CC2-6FF0-41C5-BA4A-287595BE0147}" srcOrd="0" destOrd="0" parTransId="{2D4E2BD0-95A3-440A-84DD-60E0373D07DE}" sibTransId="{B1CCA4B2-2225-452B-8A42-DC7B36E35038}"/>
    <dgm:cxn modelId="{1FC73940-0433-455C-9FA8-92647E1CD332}" srcId="{1B9C9899-BEC1-4795-AEE5-DCDCDD6A4BEE}" destId="{C756F532-8727-48D1-B11A-5F7735790FFD}" srcOrd="1" destOrd="0" parTransId="{5D2063D7-6134-484F-A0FD-621B2A757FBF}" sibTransId="{0C25C792-C67A-430B-8A51-003F43E23EAF}"/>
    <dgm:cxn modelId="{C6CE9575-54D0-4519-8CAF-C0A0D8446DF1}" srcId="{1B9C9899-BEC1-4795-AEE5-DCDCDD6A4BEE}" destId="{23061C21-D042-41E6-B74D-D388BB18F907}" srcOrd="0" destOrd="0" parTransId="{34C795B3-68B0-4494-8BE2-EAAEAFDCB498}" sibTransId="{4F6DE811-6B1B-4167-915C-B9EBADBAA510}"/>
    <dgm:cxn modelId="{8B8EBE1C-7C17-412F-A0FC-EEBF81549947}" type="presOf" srcId="{1B9C9899-BEC1-4795-AEE5-DCDCDD6A4BEE}" destId="{C9B22839-9747-429F-87E0-D7B4D5814DF4}" srcOrd="0" destOrd="0" presId="urn:microsoft.com/office/officeart/2005/8/layout/vList2"/>
    <dgm:cxn modelId="{907AA92E-0B82-4F29-B021-CCE650456816}" type="presOf" srcId="{C756F532-8727-48D1-B11A-5F7735790FFD}" destId="{D62C4D91-E0EA-4F01-9D03-749B6C45036B}" srcOrd="0" destOrd="0" presId="urn:microsoft.com/office/officeart/2005/8/layout/vList2"/>
    <dgm:cxn modelId="{E8B7F109-A447-4905-80B4-65DD0FAFF258}" type="presParOf" srcId="{C9B22839-9747-429F-87E0-D7B4D5814DF4}" destId="{9134BD2F-4A30-40E9-9F9A-5B4169254E6A}" srcOrd="0" destOrd="0" presId="urn:microsoft.com/office/officeart/2005/8/layout/vList2"/>
    <dgm:cxn modelId="{73073987-53F0-4C18-AD7D-E3BB8D5B8471}" type="presParOf" srcId="{C9B22839-9747-429F-87E0-D7B4D5814DF4}" destId="{7C563F01-4653-469B-ABA8-D0F2F3163FFB}" srcOrd="1" destOrd="0" presId="urn:microsoft.com/office/officeart/2005/8/layout/vList2"/>
    <dgm:cxn modelId="{7CC419AE-C6E4-46D2-9A9A-1FF007805D88}" type="presParOf" srcId="{C9B22839-9747-429F-87E0-D7B4D5814DF4}" destId="{D62C4D91-E0EA-4F01-9D03-749B6C45036B}" srcOrd="2" destOrd="0" presId="urn:microsoft.com/office/officeart/2005/8/layout/vList2"/>
    <dgm:cxn modelId="{9836B50F-0FB1-42E9-9152-8637909C9B2D}" type="presParOf" srcId="{C9B22839-9747-429F-87E0-D7B4D5814DF4}" destId="{8A48785B-26C8-4EB9-BD80-DFCCCEDC3E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43B0A-35AF-45DC-9077-C62723A36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DE52F-AF5F-4F0D-AC6F-CBD22199B72B}">
      <dgm:prSet phldrT="[Текст]"/>
      <dgm:spPr/>
      <dgm:t>
        <a:bodyPr/>
        <a:lstStyle/>
        <a:p>
          <a:r>
            <a:rPr lang="ru-RU" dirty="0" smtClean="0"/>
            <a:t>Муниципальные</a:t>
          </a:r>
          <a:endParaRPr lang="ru-RU" dirty="0"/>
        </a:p>
      </dgm:t>
    </dgm:pt>
    <dgm:pt modelId="{A0578FFD-BEC4-416F-B626-77D7A8F40CD8}" type="parTrans" cxnId="{FD15FBF2-A0F0-43C4-87D0-CEBD1BDF92F5}">
      <dgm:prSet/>
      <dgm:spPr/>
      <dgm:t>
        <a:bodyPr/>
        <a:lstStyle/>
        <a:p>
          <a:endParaRPr lang="ru-RU"/>
        </a:p>
      </dgm:t>
    </dgm:pt>
    <dgm:pt modelId="{60C5D0ED-47D1-4A88-8568-FF14664E9D8C}" type="sibTrans" cxnId="{FD15FBF2-A0F0-43C4-87D0-CEBD1BDF92F5}">
      <dgm:prSet/>
      <dgm:spPr/>
      <dgm:t>
        <a:bodyPr/>
        <a:lstStyle/>
        <a:p>
          <a:endParaRPr lang="ru-RU"/>
        </a:p>
      </dgm:t>
    </dgm:pt>
    <dgm:pt modelId="{B60288A3-3465-44B2-93DE-DE5F5536745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Ранняя профориентация</a:t>
          </a:r>
          <a:endParaRPr lang="ru-RU" dirty="0">
            <a:solidFill>
              <a:srgbClr val="002060"/>
            </a:solidFill>
          </a:endParaRPr>
        </a:p>
      </dgm:t>
    </dgm:pt>
    <dgm:pt modelId="{5B43D769-F86F-4A42-BD29-289C812ACDB0}" type="parTrans" cxnId="{D81A3091-8A14-4CED-9B78-5D16DC44AE09}">
      <dgm:prSet/>
      <dgm:spPr/>
      <dgm:t>
        <a:bodyPr/>
        <a:lstStyle/>
        <a:p>
          <a:endParaRPr lang="ru-RU"/>
        </a:p>
      </dgm:t>
    </dgm:pt>
    <dgm:pt modelId="{8FC0192C-3E8C-4205-A2BD-5FB12A82ECD1}" type="sibTrans" cxnId="{D81A3091-8A14-4CED-9B78-5D16DC44AE09}">
      <dgm:prSet/>
      <dgm:spPr/>
      <dgm:t>
        <a:bodyPr/>
        <a:lstStyle/>
        <a:p>
          <a:endParaRPr lang="ru-RU"/>
        </a:p>
      </dgm:t>
    </dgm:pt>
    <dgm:pt modelId="{29B46BBC-B546-4912-AA34-8B0D8EE6273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Развитие предпосылок к формированию ФГ</a:t>
          </a:r>
          <a:endParaRPr lang="ru-RU" dirty="0">
            <a:solidFill>
              <a:srgbClr val="002060"/>
            </a:solidFill>
          </a:endParaRPr>
        </a:p>
      </dgm:t>
    </dgm:pt>
    <dgm:pt modelId="{8DC57E71-F867-436D-930D-EBA5B05F831C}" type="parTrans" cxnId="{0D2A138C-2CC4-475F-82CC-EDD291F41F70}">
      <dgm:prSet/>
      <dgm:spPr/>
      <dgm:t>
        <a:bodyPr/>
        <a:lstStyle/>
        <a:p>
          <a:endParaRPr lang="ru-RU"/>
        </a:p>
      </dgm:t>
    </dgm:pt>
    <dgm:pt modelId="{F14B752F-60E2-408C-BC62-2716C254BE4C}" type="sibTrans" cxnId="{0D2A138C-2CC4-475F-82CC-EDD291F41F70}">
      <dgm:prSet/>
      <dgm:spPr/>
      <dgm:t>
        <a:bodyPr/>
        <a:lstStyle/>
        <a:p>
          <a:endParaRPr lang="ru-RU"/>
        </a:p>
      </dgm:t>
    </dgm:pt>
    <dgm:pt modelId="{2ACCDD13-16D5-4809-80F2-0AF71B053693}" type="pres">
      <dgm:prSet presAssocID="{76B43B0A-35AF-45DC-9077-C62723A36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4CBD7-4972-42E6-93DD-6E03B8E0750F}" type="pres">
      <dgm:prSet presAssocID="{8A5DE52F-AF5F-4F0D-AC6F-CBD22199B7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9D0E-43C1-4DFF-BFB5-B80FE96A3741}" type="pres">
      <dgm:prSet presAssocID="{8A5DE52F-AF5F-4F0D-AC6F-CBD22199B7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5FBF2-A0F0-43C4-87D0-CEBD1BDF92F5}" srcId="{76B43B0A-35AF-45DC-9077-C62723A3643E}" destId="{8A5DE52F-AF5F-4F0D-AC6F-CBD22199B72B}" srcOrd="0" destOrd="0" parTransId="{A0578FFD-BEC4-416F-B626-77D7A8F40CD8}" sibTransId="{60C5D0ED-47D1-4A88-8568-FF14664E9D8C}"/>
    <dgm:cxn modelId="{D81A3091-8A14-4CED-9B78-5D16DC44AE09}" srcId="{8A5DE52F-AF5F-4F0D-AC6F-CBD22199B72B}" destId="{B60288A3-3465-44B2-93DE-DE5F5536745C}" srcOrd="0" destOrd="0" parTransId="{5B43D769-F86F-4A42-BD29-289C812ACDB0}" sibTransId="{8FC0192C-3E8C-4205-A2BD-5FB12A82ECD1}"/>
    <dgm:cxn modelId="{8F86C14A-0508-4D0F-A70E-0814FA253187}" type="presOf" srcId="{8A5DE52F-AF5F-4F0D-AC6F-CBD22199B72B}" destId="{CAD4CBD7-4972-42E6-93DD-6E03B8E0750F}" srcOrd="0" destOrd="0" presId="urn:microsoft.com/office/officeart/2005/8/layout/vList2"/>
    <dgm:cxn modelId="{0D2A138C-2CC4-475F-82CC-EDD291F41F70}" srcId="{8A5DE52F-AF5F-4F0D-AC6F-CBD22199B72B}" destId="{29B46BBC-B546-4912-AA34-8B0D8EE62739}" srcOrd="1" destOrd="0" parTransId="{8DC57E71-F867-436D-930D-EBA5B05F831C}" sibTransId="{F14B752F-60E2-408C-BC62-2716C254BE4C}"/>
    <dgm:cxn modelId="{93A95808-05BF-45C1-9B85-4A22FFDF6581}" type="presOf" srcId="{B60288A3-3465-44B2-93DE-DE5F5536745C}" destId="{4F3C9D0E-43C1-4DFF-BFB5-B80FE96A3741}" srcOrd="0" destOrd="0" presId="urn:microsoft.com/office/officeart/2005/8/layout/vList2"/>
    <dgm:cxn modelId="{9FE61EEF-1DE9-4FDD-BD7A-82A18709535D}" type="presOf" srcId="{29B46BBC-B546-4912-AA34-8B0D8EE62739}" destId="{4F3C9D0E-43C1-4DFF-BFB5-B80FE96A3741}" srcOrd="0" destOrd="1" presId="urn:microsoft.com/office/officeart/2005/8/layout/vList2"/>
    <dgm:cxn modelId="{228B0BE7-E691-4579-9940-1E813A7682AD}" type="presOf" srcId="{76B43B0A-35AF-45DC-9077-C62723A3643E}" destId="{2ACCDD13-16D5-4809-80F2-0AF71B053693}" srcOrd="0" destOrd="0" presId="urn:microsoft.com/office/officeart/2005/8/layout/vList2"/>
    <dgm:cxn modelId="{D82C6715-3DD2-4645-8D09-A6132FDE34C8}" type="presParOf" srcId="{2ACCDD13-16D5-4809-80F2-0AF71B053693}" destId="{CAD4CBD7-4972-42E6-93DD-6E03B8E0750F}" srcOrd="0" destOrd="0" presId="urn:microsoft.com/office/officeart/2005/8/layout/vList2"/>
    <dgm:cxn modelId="{B976748E-377C-47D8-A379-D8D4D05D3909}" type="presParOf" srcId="{2ACCDD13-16D5-4809-80F2-0AF71B053693}" destId="{4F3C9D0E-43C1-4DFF-BFB5-B80FE96A37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43B0A-35AF-45DC-9077-C62723A36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DE52F-AF5F-4F0D-AC6F-CBD22199B72B}">
      <dgm:prSet phldrT="[Текст]"/>
      <dgm:spPr/>
      <dgm:t>
        <a:bodyPr/>
        <a:lstStyle/>
        <a:p>
          <a:r>
            <a:rPr lang="ru-RU" dirty="0" smtClean="0"/>
            <a:t>Муниципальные</a:t>
          </a:r>
          <a:endParaRPr lang="ru-RU" dirty="0"/>
        </a:p>
      </dgm:t>
    </dgm:pt>
    <dgm:pt modelId="{A0578FFD-BEC4-416F-B626-77D7A8F40CD8}" type="parTrans" cxnId="{FD15FBF2-A0F0-43C4-87D0-CEBD1BDF92F5}">
      <dgm:prSet/>
      <dgm:spPr/>
      <dgm:t>
        <a:bodyPr/>
        <a:lstStyle/>
        <a:p>
          <a:endParaRPr lang="ru-RU"/>
        </a:p>
      </dgm:t>
    </dgm:pt>
    <dgm:pt modelId="{60C5D0ED-47D1-4A88-8568-FF14664E9D8C}" type="sibTrans" cxnId="{FD15FBF2-A0F0-43C4-87D0-CEBD1BDF92F5}">
      <dgm:prSet/>
      <dgm:spPr/>
      <dgm:t>
        <a:bodyPr/>
        <a:lstStyle/>
        <a:p>
          <a:endParaRPr lang="ru-RU"/>
        </a:p>
      </dgm:t>
    </dgm:pt>
    <dgm:pt modelId="{B60288A3-3465-44B2-93DE-DE5F5536745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Профориентация</a:t>
          </a:r>
          <a:endParaRPr lang="ru-RU" dirty="0">
            <a:solidFill>
              <a:srgbClr val="002060"/>
            </a:solidFill>
          </a:endParaRPr>
        </a:p>
      </dgm:t>
    </dgm:pt>
    <dgm:pt modelId="{5B43D769-F86F-4A42-BD29-289C812ACDB0}" type="parTrans" cxnId="{D81A3091-8A14-4CED-9B78-5D16DC44AE09}">
      <dgm:prSet/>
      <dgm:spPr/>
      <dgm:t>
        <a:bodyPr/>
        <a:lstStyle/>
        <a:p>
          <a:endParaRPr lang="ru-RU"/>
        </a:p>
      </dgm:t>
    </dgm:pt>
    <dgm:pt modelId="{8FC0192C-3E8C-4205-A2BD-5FB12A82ECD1}" type="sibTrans" cxnId="{D81A3091-8A14-4CED-9B78-5D16DC44AE09}">
      <dgm:prSet/>
      <dgm:spPr/>
      <dgm:t>
        <a:bodyPr/>
        <a:lstStyle/>
        <a:p>
          <a:endParaRPr lang="ru-RU"/>
        </a:p>
      </dgm:t>
    </dgm:pt>
    <dgm:pt modelId="{29B46BBC-B546-4912-AA34-8B0D8EE6273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Практики корпоративного обучения</a:t>
          </a:r>
          <a:endParaRPr lang="ru-RU" dirty="0">
            <a:solidFill>
              <a:srgbClr val="002060"/>
            </a:solidFill>
          </a:endParaRPr>
        </a:p>
      </dgm:t>
    </dgm:pt>
    <dgm:pt modelId="{8DC57E71-F867-436D-930D-EBA5B05F831C}" type="parTrans" cxnId="{0D2A138C-2CC4-475F-82CC-EDD291F41F70}">
      <dgm:prSet/>
      <dgm:spPr/>
      <dgm:t>
        <a:bodyPr/>
        <a:lstStyle/>
        <a:p>
          <a:endParaRPr lang="ru-RU"/>
        </a:p>
      </dgm:t>
    </dgm:pt>
    <dgm:pt modelId="{F14B752F-60E2-408C-BC62-2716C254BE4C}" type="sibTrans" cxnId="{0D2A138C-2CC4-475F-82CC-EDD291F41F70}">
      <dgm:prSet/>
      <dgm:spPr/>
      <dgm:t>
        <a:bodyPr/>
        <a:lstStyle/>
        <a:p>
          <a:endParaRPr lang="ru-RU"/>
        </a:p>
      </dgm:t>
    </dgm:pt>
    <dgm:pt modelId="{2ACCDD13-16D5-4809-80F2-0AF71B053693}" type="pres">
      <dgm:prSet presAssocID="{76B43B0A-35AF-45DC-9077-C62723A36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4CBD7-4972-42E6-93DD-6E03B8E0750F}" type="pres">
      <dgm:prSet presAssocID="{8A5DE52F-AF5F-4F0D-AC6F-CBD22199B7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9D0E-43C1-4DFF-BFB5-B80FE96A3741}" type="pres">
      <dgm:prSet presAssocID="{8A5DE52F-AF5F-4F0D-AC6F-CBD22199B7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F8410-A8AA-4B83-8178-313C91653410}" type="presOf" srcId="{76B43B0A-35AF-45DC-9077-C62723A3643E}" destId="{2ACCDD13-16D5-4809-80F2-0AF71B053693}" srcOrd="0" destOrd="0" presId="urn:microsoft.com/office/officeart/2005/8/layout/vList2"/>
    <dgm:cxn modelId="{FD15FBF2-A0F0-43C4-87D0-CEBD1BDF92F5}" srcId="{76B43B0A-35AF-45DC-9077-C62723A3643E}" destId="{8A5DE52F-AF5F-4F0D-AC6F-CBD22199B72B}" srcOrd="0" destOrd="0" parTransId="{A0578FFD-BEC4-416F-B626-77D7A8F40CD8}" sibTransId="{60C5D0ED-47D1-4A88-8568-FF14664E9D8C}"/>
    <dgm:cxn modelId="{C0B1F984-50FE-4D79-8B93-753619631151}" type="presOf" srcId="{8A5DE52F-AF5F-4F0D-AC6F-CBD22199B72B}" destId="{CAD4CBD7-4972-42E6-93DD-6E03B8E0750F}" srcOrd="0" destOrd="0" presId="urn:microsoft.com/office/officeart/2005/8/layout/vList2"/>
    <dgm:cxn modelId="{D81A3091-8A14-4CED-9B78-5D16DC44AE09}" srcId="{8A5DE52F-AF5F-4F0D-AC6F-CBD22199B72B}" destId="{B60288A3-3465-44B2-93DE-DE5F5536745C}" srcOrd="0" destOrd="0" parTransId="{5B43D769-F86F-4A42-BD29-289C812ACDB0}" sibTransId="{8FC0192C-3E8C-4205-A2BD-5FB12A82ECD1}"/>
    <dgm:cxn modelId="{475971E3-D853-43C1-B6A3-A597C7587298}" type="presOf" srcId="{29B46BBC-B546-4912-AA34-8B0D8EE62739}" destId="{4F3C9D0E-43C1-4DFF-BFB5-B80FE96A3741}" srcOrd="0" destOrd="1" presId="urn:microsoft.com/office/officeart/2005/8/layout/vList2"/>
    <dgm:cxn modelId="{0D2A138C-2CC4-475F-82CC-EDD291F41F70}" srcId="{8A5DE52F-AF5F-4F0D-AC6F-CBD22199B72B}" destId="{29B46BBC-B546-4912-AA34-8B0D8EE62739}" srcOrd="1" destOrd="0" parTransId="{8DC57E71-F867-436D-930D-EBA5B05F831C}" sibTransId="{F14B752F-60E2-408C-BC62-2716C254BE4C}"/>
    <dgm:cxn modelId="{22BF5919-6A17-49F1-9425-58E34D4D3DC2}" type="presOf" srcId="{B60288A3-3465-44B2-93DE-DE5F5536745C}" destId="{4F3C9D0E-43C1-4DFF-BFB5-B80FE96A3741}" srcOrd="0" destOrd="0" presId="urn:microsoft.com/office/officeart/2005/8/layout/vList2"/>
    <dgm:cxn modelId="{741409EB-3A89-49DD-B0D0-615320BBE332}" type="presParOf" srcId="{2ACCDD13-16D5-4809-80F2-0AF71B053693}" destId="{CAD4CBD7-4972-42E6-93DD-6E03B8E0750F}" srcOrd="0" destOrd="0" presId="urn:microsoft.com/office/officeart/2005/8/layout/vList2"/>
    <dgm:cxn modelId="{21D02B37-ED3E-46EE-8199-12B8ABC79835}" type="presParOf" srcId="{2ACCDD13-16D5-4809-80F2-0AF71B053693}" destId="{4F3C9D0E-43C1-4DFF-BFB5-B80FE96A37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43B0A-35AF-45DC-9077-C62723A364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DE52F-AF5F-4F0D-AC6F-CBD22199B72B}">
      <dgm:prSet phldrT="[Текст]"/>
      <dgm:spPr/>
      <dgm:t>
        <a:bodyPr/>
        <a:lstStyle/>
        <a:p>
          <a:r>
            <a:rPr lang="ru-RU" dirty="0" smtClean="0"/>
            <a:t>Муниципальные</a:t>
          </a:r>
          <a:endParaRPr lang="ru-RU" dirty="0"/>
        </a:p>
      </dgm:t>
    </dgm:pt>
    <dgm:pt modelId="{A0578FFD-BEC4-416F-B626-77D7A8F40CD8}" type="parTrans" cxnId="{FD15FBF2-A0F0-43C4-87D0-CEBD1BDF92F5}">
      <dgm:prSet/>
      <dgm:spPr/>
      <dgm:t>
        <a:bodyPr/>
        <a:lstStyle/>
        <a:p>
          <a:endParaRPr lang="ru-RU"/>
        </a:p>
      </dgm:t>
    </dgm:pt>
    <dgm:pt modelId="{60C5D0ED-47D1-4A88-8568-FF14664E9D8C}" type="sibTrans" cxnId="{FD15FBF2-A0F0-43C4-87D0-CEBD1BDF92F5}">
      <dgm:prSet/>
      <dgm:spPr/>
      <dgm:t>
        <a:bodyPr/>
        <a:lstStyle/>
        <a:p>
          <a:endParaRPr lang="ru-RU"/>
        </a:p>
      </dgm:t>
    </dgm:pt>
    <dgm:pt modelId="{B60288A3-3465-44B2-93DE-DE5F5536745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Профориентация</a:t>
          </a:r>
          <a:endParaRPr lang="ru-RU" dirty="0">
            <a:solidFill>
              <a:srgbClr val="002060"/>
            </a:solidFill>
          </a:endParaRPr>
        </a:p>
      </dgm:t>
    </dgm:pt>
    <dgm:pt modelId="{5B43D769-F86F-4A42-BD29-289C812ACDB0}" type="parTrans" cxnId="{D81A3091-8A14-4CED-9B78-5D16DC44AE09}">
      <dgm:prSet/>
      <dgm:spPr/>
      <dgm:t>
        <a:bodyPr/>
        <a:lstStyle/>
        <a:p>
          <a:endParaRPr lang="ru-RU"/>
        </a:p>
      </dgm:t>
    </dgm:pt>
    <dgm:pt modelId="{8FC0192C-3E8C-4205-A2BD-5FB12A82ECD1}" type="sibTrans" cxnId="{D81A3091-8A14-4CED-9B78-5D16DC44AE09}">
      <dgm:prSet/>
      <dgm:spPr/>
      <dgm:t>
        <a:bodyPr/>
        <a:lstStyle/>
        <a:p>
          <a:endParaRPr lang="ru-RU"/>
        </a:p>
      </dgm:t>
    </dgm:pt>
    <dgm:pt modelId="{29B46BBC-B546-4912-AA34-8B0D8EE6273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Практики корпоративного обучения</a:t>
          </a:r>
          <a:endParaRPr lang="ru-RU" dirty="0">
            <a:solidFill>
              <a:srgbClr val="002060"/>
            </a:solidFill>
          </a:endParaRPr>
        </a:p>
      </dgm:t>
    </dgm:pt>
    <dgm:pt modelId="{8DC57E71-F867-436D-930D-EBA5B05F831C}" type="parTrans" cxnId="{0D2A138C-2CC4-475F-82CC-EDD291F41F70}">
      <dgm:prSet/>
      <dgm:spPr/>
      <dgm:t>
        <a:bodyPr/>
        <a:lstStyle/>
        <a:p>
          <a:endParaRPr lang="ru-RU"/>
        </a:p>
      </dgm:t>
    </dgm:pt>
    <dgm:pt modelId="{F14B752F-60E2-408C-BC62-2716C254BE4C}" type="sibTrans" cxnId="{0D2A138C-2CC4-475F-82CC-EDD291F41F70}">
      <dgm:prSet/>
      <dgm:spPr/>
      <dgm:t>
        <a:bodyPr/>
        <a:lstStyle/>
        <a:p>
          <a:endParaRPr lang="ru-RU"/>
        </a:p>
      </dgm:t>
    </dgm:pt>
    <dgm:pt modelId="{C3990CCA-E273-4103-B321-5E1D21FC2E2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Создание цифровой образовательной среды</a:t>
          </a:r>
          <a:endParaRPr lang="ru-RU" dirty="0">
            <a:solidFill>
              <a:srgbClr val="002060"/>
            </a:solidFill>
          </a:endParaRPr>
        </a:p>
      </dgm:t>
    </dgm:pt>
    <dgm:pt modelId="{EF134828-616F-480B-8D12-B795B536EA87}" type="parTrans" cxnId="{217766F0-EC57-4B31-8A57-15332A174623}">
      <dgm:prSet/>
      <dgm:spPr/>
      <dgm:t>
        <a:bodyPr/>
        <a:lstStyle/>
        <a:p>
          <a:endParaRPr lang="ru-RU"/>
        </a:p>
      </dgm:t>
    </dgm:pt>
    <dgm:pt modelId="{E12EF311-0521-4F64-A413-49BF738CEA58}" type="sibTrans" cxnId="{217766F0-EC57-4B31-8A57-15332A174623}">
      <dgm:prSet/>
      <dgm:spPr/>
      <dgm:t>
        <a:bodyPr/>
        <a:lstStyle/>
        <a:p>
          <a:endParaRPr lang="ru-RU"/>
        </a:p>
      </dgm:t>
    </dgm:pt>
    <dgm:pt modelId="{2ACCDD13-16D5-4809-80F2-0AF71B053693}" type="pres">
      <dgm:prSet presAssocID="{76B43B0A-35AF-45DC-9077-C62723A36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D4CBD7-4972-42E6-93DD-6E03B8E0750F}" type="pres">
      <dgm:prSet presAssocID="{8A5DE52F-AF5F-4F0D-AC6F-CBD22199B7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C9D0E-43C1-4DFF-BFB5-B80FE96A3741}" type="pres">
      <dgm:prSet presAssocID="{8A5DE52F-AF5F-4F0D-AC6F-CBD22199B72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F7FF1-D906-4991-AE32-E103D9969D4D}" type="presOf" srcId="{8A5DE52F-AF5F-4F0D-AC6F-CBD22199B72B}" destId="{CAD4CBD7-4972-42E6-93DD-6E03B8E0750F}" srcOrd="0" destOrd="0" presId="urn:microsoft.com/office/officeart/2005/8/layout/vList2"/>
    <dgm:cxn modelId="{217766F0-EC57-4B31-8A57-15332A174623}" srcId="{8A5DE52F-AF5F-4F0D-AC6F-CBD22199B72B}" destId="{C3990CCA-E273-4103-B321-5E1D21FC2E2F}" srcOrd="2" destOrd="0" parTransId="{EF134828-616F-480B-8D12-B795B536EA87}" sibTransId="{E12EF311-0521-4F64-A413-49BF738CEA58}"/>
    <dgm:cxn modelId="{0674E248-CB3F-4CCA-A2F8-2D26F9EFCCA4}" type="presOf" srcId="{29B46BBC-B546-4912-AA34-8B0D8EE62739}" destId="{4F3C9D0E-43C1-4DFF-BFB5-B80FE96A3741}" srcOrd="0" destOrd="1" presId="urn:microsoft.com/office/officeart/2005/8/layout/vList2"/>
    <dgm:cxn modelId="{4970E231-661F-4E05-ADB9-E0D88EF7913E}" type="presOf" srcId="{76B43B0A-35AF-45DC-9077-C62723A3643E}" destId="{2ACCDD13-16D5-4809-80F2-0AF71B053693}" srcOrd="0" destOrd="0" presId="urn:microsoft.com/office/officeart/2005/8/layout/vList2"/>
    <dgm:cxn modelId="{0D2A138C-2CC4-475F-82CC-EDD291F41F70}" srcId="{8A5DE52F-AF5F-4F0D-AC6F-CBD22199B72B}" destId="{29B46BBC-B546-4912-AA34-8B0D8EE62739}" srcOrd="1" destOrd="0" parTransId="{8DC57E71-F867-436D-930D-EBA5B05F831C}" sibTransId="{F14B752F-60E2-408C-BC62-2716C254BE4C}"/>
    <dgm:cxn modelId="{D81A3091-8A14-4CED-9B78-5D16DC44AE09}" srcId="{8A5DE52F-AF5F-4F0D-AC6F-CBD22199B72B}" destId="{B60288A3-3465-44B2-93DE-DE5F5536745C}" srcOrd="0" destOrd="0" parTransId="{5B43D769-F86F-4A42-BD29-289C812ACDB0}" sibTransId="{8FC0192C-3E8C-4205-A2BD-5FB12A82ECD1}"/>
    <dgm:cxn modelId="{FD15FBF2-A0F0-43C4-87D0-CEBD1BDF92F5}" srcId="{76B43B0A-35AF-45DC-9077-C62723A3643E}" destId="{8A5DE52F-AF5F-4F0D-AC6F-CBD22199B72B}" srcOrd="0" destOrd="0" parTransId="{A0578FFD-BEC4-416F-B626-77D7A8F40CD8}" sibTransId="{60C5D0ED-47D1-4A88-8568-FF14664E9D8C}"/>
    <dgm:cxn modelId="{034D8E20-AB4C-46FA-A8A4-030CAD5ED206}" type="presOf" srcId="{C3990CCA-E273-4103-B321-5E1D21FC2E2F}" destId="{4F3C9D0E-43C1-4DFF-BFB5-B80FE96A3741}" srcOrd="0" destOrd="2" presId="urn:microsoft.com/office/officeart/2005/8/layout/vList2"/>
    <dgm:cxn modelId="{76900479-F3C0-4C6F-9CAE-437667364100}" type="presOf" srcId="{B60288A3-3465-44B2-93DE-DE5F5536745C}" destId="{4F3C9D0E-43C1-4DFF-BFB5-B80FE96A3741}" srcOrd="0" destOrd="0" presId="urn:microsoft.com/office/officeart/2005/8/layout/vList2"/>
    <dgm:cxn modelId="{A5BA505F-4A48-43EB-83CA-3549FDF25F94}" type="presParOf" srcId="{2ACCDD13-16D5-4809-80F2-0AF71B053693}" destId="{CAD4CBD7-4972-42E6-93DD-6E03B8E0750F}" srcOrd="0" destOrd="0" presId="urn:microsoft.com/office/officeart/2005/8/layout/vList2"/>
    <dgm:cxn modelId="{B7817C17-1691-4D24-A309-D74C782BE3A7}" type="presParOf" srcId="{2ACCDD13-16D5-4809-80F2-0AF71B053693}" destId="{4F3C9D0E-43C1-4DFF-BFB5-B80FE96A37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49C86-91C6-40D9-80AF-89E11609FD83}">
      <dsp:nvSpPr>
        <dsp:cNvPr id="0" name=""/>
        <dsp:cNvSpPr/>
      </dsp:nvSpPr>
      <dsp:spPr>
        <a:xfrm>
          <a:off x="0" y="2554899"/>
          <a:ext cx="8229600" cy="838575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20-х числах сентября – Координационный совет заслушивает  отчеты МИП, МСП и презентации новых проектов</a:t>
          </a:r>
          <a:endParaRPr lang="ru-RU" sz="2000" kern="1200" dirty="0"/>
        </a:p>
      </dsp:txBody>
      <dsp:txXfrm>
        <a:off x="0" y="2554899"/>
        <a:ext cx="8229600" cy="838575"/>
      </dsp:txXfrm>
    </dsp:sp>
    <dsp:sp modelId="{5455E07A-22C2-4987-B8F6-43D321E8D503}">
      <dsp:nvSpPr>
        <dsp:cNvPr id="0" name=""/>
        <dsp:cNvSpPr/>
      </dsp:nvSpPr>
      <dsp:spPr>
        <a:xfrm rot="10800000">
          <a:off x="0" y="1277749"/>
          <a:ext cx="8229600" cy="1289728"/>
        </a:xfrm>
        <a:prstGeom prst="upArrowCallou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 1 по 15 сентября – Координационный совет проводит заочную экспертизу материалов</a:t>
          </a:r>
          <a:endParaRPr lang="ru-RU" sz="2000" kern="1200" dirty="0"/>
        </a:p>
      </dsp:txBody>
      <dsp:txXfrm rot="10800000">
        <a:off x="0" y="1277749"/>
        <a:ext cx="8229600" cy="1289728"/>
      </dsp:txXfrm>
    </dsp:sp>
    <dsp:sp modelId="{8A61FB05-6128-4FD4-9818-83254B638245}">
      <dsp:nvSpPr>
        <dsp:cNvPr id="0" name=""/>
        <dsp:cNvSpPr/>
      </dsp:nvSpPr>
      <dsp:spPr>
        <a:xfrm rot="10800000">
          <a:off x="0" y="599"/>
          <a:ext cx="8229600" cy="12897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 1 сентября - образовательные организации подают  в Координационный совет заявки установленной формы</a:t>
          </a:r>
          <a:endParaRPr lang="ru-RU" sz="2000" kern="1200" dirty="0"/>
        </a:p>
      </dsp:txBody>
      <dsp:txXfrm rot="10800000">
        <a:off x="0" y="599"/>
        <a:ext cx="8229600" cy="12897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34BD2F-4A30-40E9-9F9A-5B4169254E6A}">
      <dsp:nvSpPr>
        <dsp:cNvPr id="0" name=""/>
        <dsp:cNvSpPr/>
      </dsp:nvSpPr>
      <dsp:spPr>
        <a:xfrm>
          <a:off x="0" y="31058"/>
          <a:ext cx="469106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Приложение к заявке №1</a:t>
          </a:r>
          <a:endParaRPr lang="ru-RU" sz="3100" kern="1200"/>
        </a:p>
      </dsp:txBody>
      <dsp:txXfrm>
        <a:off x="0" y="31058"/>
        <a:ext cx="4691062" cy="743535"/>
      </dsp:txXfrm>
    </dsp:sp>
    <dsp:sp modelId="{7C563F01-4653-469B-ABA8-D0F2F3163FFB}">
      <dsp:nvSpPr>
        <dsp:cNvPr id="0" name=""/>
        <dsp:cNvSpPr/>
      </dsp:nvSpPr>
      <dsp:spPr>
        <a:xfrm>
          <a:off x="0" y="774593"/>
          <a:ext cx="4691062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4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Паспорт инновационного проекта/программы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774593"/>
        <a:ext cx="4691062" cy="753997"/>
      </dsp:txXfrm>
    </dsp:sp>
    <dsp:sp modelId="{D62C4D91-E0EA-4F01-9D03-749B6C45036B}">
      <dsp:nvSpPr>
        <dsp:cNvPr id="0" name=""/>
        <dsp:cNvSpPr/>
      </dsp:nvSpPr>
      <dsp:spPr>
        <a:xfrm>
          <a:off x="0" y="1528591"/>
          <a:ext cx="4691062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Приложение к заявке №2</a:t>
          </a:r>
          <a:endParaRPr lang="ru-RU" sz="3100" kern="1200" dirty="0"/>
        </a:p>
      </dsp:txBody>
      <dsp:txXfrm>
        <a:off x="0" y="1528591"/>
        <a:ext cx="4691062" cy="743535"/>
      </dsp:txXfrm>
    </dsp:sp>
    <dsp:sp modelId="{8A48785B-26C8-4EB9-BD80-DFCCCEDC3EDD}">
      <dsp:nvSpPr>
        <dsp:cNvPr id="0" name=""/>
        <dsp:cNvSpPr/>
      </dsp:nvSpPr>
      <dsp:spPr>
        <a:xfrm>
          <a:off x="0" y="2272126"/>
          <a:ext cx="4691062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4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  <a:hlinkClick xmlns:r="http://schemas.openxmlformats.org/officeDocument/2006/relationships" r:id="rId2"/>
            </a:rPr>
            <a:t>Представление инновационного проекта/программы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2272126"/>
        <a:ext cx="4691062" cy="10908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4CBD7-4972-42E6-93DD-6E03B8E0750F}">
      <dsp:nvSpPr>
        <dsp:cNvPr id="0" name=""/>
        <dsp:cNvSpPr/>
      </dsp:nvSpPr>
      <dsp:spPr>
        <a:xfrm>
          <a:off x="0" y="810013"/>
          <a:ext cx="281865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Муниципальные</a:t>
          </a:r>
          <a:endParaRPr lang="ru-RU" sz="2700" kern="1200" dirty="0"/>
        </a:p>
      </dsp:txBody>
      <dsp:txXfrm>
        <a:off x="0" y="810013"/>
        <a:ext cx="2818656" cy="647595"/>
      </dsp:txXfrm>
    </dsp:sp>
    <dsp:sp modelId="{4F3C9D0E-43C1-4DFF-BFB5-B80FE96A3741}">
      <dsp:nvSpPr>
        <dsp:cNvPr id="0" name=""/>
        <dsp:cNvSpPr/>
      </dsp:nvSpPr>
      <dsp:spPr>
        <a:xfrm>
          <a:off x="0" y="1457608"/>
          <a:ext cx="2818656" cy="162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9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Ранняя профориентация</a:t>
          </a:r>
          <a:endParaRPr lang="ru-RU" sz="2100" kern="1200" dirty="0">
            <a:solidFill>
              <a:srgbClr val="00206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Развитие предпосылок к формированию ФГ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0" y="1457608"/>
        <a:ext cx="2818656" cy="16208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4CBD7-4972-42E6-93DD-6E03B8E0750F}">
      <dsp:nvSpPr>
        <dsp:cNvPr id="0" name=""/>
        <dsp:cNvSpPr/>
      </dsp:nvSpPr>
      <dsp:spPr>
        <a:xfrm>
          <a:off x="0" y="89436"/>
          <a:ext cx="396044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Муниципальные</a:t>
          </a:r>
          <a:endParaRPr lang="ru-RU" sz="3000" kern="1200" dirty="0"/>
        </a:p>
      </dsp:txBody>
      <dsp:txXfrm>
        <a:off x="0" y="89436"/>
        <a:ext cx="3960440" cy="719549"/>
      </dsp:txXfrm>
    </dsp:sp>
    <dsp:sp modelId="{4F3C9D0E-43C1-4DFF-BFB5-B80FE96A3741}">
      <dsp:nvSpPr>
        <dsp:cNvPr id="0" name=""/>
        <dsp:cNvSpPr/>
      </dsp:nvSpPr>
      <dsp:spPr>
        <a:xfrm>
          <a:off x="0" y="808986"/>
          <a:ext cx="396044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</a:rPr>
            <a:t>Профориентация</a:t>
          </a:r>
          <a:endParaRPr lang="ru-RU" sz="2300" kern="1200" dirty="0">
            <a:solidFill>
              <a:srgbClr val="00206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solidFill>
                <a:srgbClr val="002060"/>
              </a:solidFill>
            </a:rPr>
            <a:t>Практики корпоративного обучения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0" y="808986"/>
        <a:ext cx="3960440" cy="1117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4CBD7-4972-42E6-93DD-6E03B8E0750F}">
      <dsp:nvSpPr>
        <dsp:cNvPr id="0" name=""/>
        <dsp:cNvSpPr/>
      </dsp:nvSpPr>
      <dsp:spPr>
        <a:xfrm>
          <a:off x="0" y="474673"/>
          <a:ext cx="2818656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Муниципальные</a:t>
          </a:r>
          <a:endParaRPr lang="ru-RU" sz="2700" kern="1200" dirty="0"/>
        </a:p>
      </dsp:txBody>
      <dsp:txXfrm>
        <a:off x="0" y="474673"/>
        <a:ext cx="2818656" cy="647595"/>
      </dsp:txXfrm>
    </dsp:sp>
    <dsp:sp modelId="{4F3C9D0E-43C1-4DFF-BFB5-B80FE96A3741}">
      <dsp:nvSpPr>
        <dsp:cNvPr id="0" name=""/>
        <dsp:cNvSpPr/>
      </dsp:nvSpPr>
      <dsp:spPr>
        <a:xfrm>
          <a:off x="0" y="1122268"/>
          <a:ext cx="2818656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9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Профориентация</a:t>
          </a:r>
          <a:endParaRPr lang="ru-RU" sz="2100" kern="1200" dirty="0">
            <a:solidFill>
              <a:srgbClr val="00206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Практики корпоративного обучения</a:t>
          </a:r>
          <a:endParaRPr lang="ru-RU" sz="2100" kern="1200" dirty="0">
            <a:solidFill>
              <a:srgbClr val="00206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Создание цифровой образовательной среды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0" y="1122268"/>
        <a:ext cx="2818656" cy="229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2AEE-8447-493C-B572-F3E697EB9E5E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9A6C-FAE8-4C81-924C-1E74BC9B4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37A4A-1AC3-4D4E-A7CA-F9484FA8078D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C00F3-ED4A-47AC-B7D2-7A70C2EA8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10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FBB5-03F2-4BC7-B746-CF2250566F8F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8C0-B95F-4163-AD94-01783B174B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ystritckayaos@eysk.ed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6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c.yeisk-edu.ru/index.php/metodicheskaya-karta/innovatsionnaya-rabota/3016-klassifikator-metodicheskikh-materialov-razrabotannykh-munitsipalnymi-innovatsionnymi-i-stazhirovochnymi-ploshchadkami-v-2019-2021-godak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WxXD/xDXMZJsM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uFrd/vi9URDEGm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loud.mail.ru/public/M5dg/qjaaMKLq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y8Ce/vX9skAFLe" TargetMode="External"/><Relationship Id="rId5" Type="http://schemas.openxmlformats.org/officeDocument/2006/relationships/hyperlink" Target="https://cloud.mail.ru/public/RqK8/z1LY3QgEA" TargetMode="External"/><Relationship Id="rId4" Type="http://schemas.openxmlformats.org/officeDocument/2006/relationships/hyperlink" Target="http://imc.yeisk-edu.ru/index.php/metodicheskaya-karta/innovatsionnaya-rabota/948-o-bazovykh-obrazovatelnykh-organizatsiyakh-munitsipalnykh-innovatsionnykh-ploshchado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2739dd0382f5a1febcea81c/" TargetMode="External"/><Relationship Id="rId2" Type="http://schemas.openxmlformats.org/officeDocument/2006/relationships/hyperlink" Target="https://forms.yandex.ru/cloud/62738f8517172da64ed57bb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forms.yandex.ru/cloud/62739bb726a06bfdb5590c2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27734"/>
            <a:ext cx="7429552" cy="9108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ОРГАНИЗАЦИЯ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ИННОВАЦИОННОЙ ДЕЯТЕЛЬНОСТИ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smtClean="0">
                <a:solidFill>
                  <a:schemeClr val="bg1"/>
                </a:solidFill>
              </a:rPr>
              <a:t>ОБРАЗОВАТЕЛЬНЫХ  ОРГАНИЗАЦИЯХ </a:t>
            </a:r>
            <a:r>
              <a:rPr lang="ru-RU" sz="2400" b="1" dirty="0" smtClean="0">
                <a:solidFill>
                  <a:schemeClr val="bg1"/>
                </a:solidFill>
              </a:rPr>
              <a:t>ЕЙСКОГО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23878"/>
            <a:ext cx="8176422" cy="1419622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700" i="1" dirty="0" smtClean="0">
                <a:solidFill>
                  <a:schemeClr val="bg1">
                    <a:lumMod val="75000"/>
                  </a:schemeClr>
                </a:solidFill>
              </a:rPr>
              <a:t>13.05.2022</a:t>
            </a:r>
          </a:p>
          <a:p>
            <a:pPr algn="l">
              <a:spcBef>
                <a:spcPts val="0"/>
              </a:spcBef>
            </a:pPr>
            <a:endParaRPr lang="ru-RU" sz="17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700" i="1" dirty="0" smtClean="0">
                <a:solidFill>
                  <a:schemeClr val="bg1">
                    <a:lumMod val="75000"/>
                  </a:schemeClr>
                </a:solidFill>
              </a:rPr>
              <a:t>Заместитель директора </a:t>
            </a:r>
          </a:p>
          <a:p>
            <a:pPr algn="l">
              <a:spcBef>
                <a:spcPts val="0"/>
              </a:spcBef>
            </a:pPr>
            <a:r>
              <a:rPr lang="ru-RU" sz="1700" i="1" dirty="0" smtClean="0">
                <a:solidFill>
                  <a:schemeClr val="bg1">
                    <a:lumMod val="75000"/>
                  </a:schemeClr>
                </a:solidFill>
              </a:rPr>
              <a:t>МКУ «ИМЦ системы образования </a:t>
            </a:r>
            <a:r>
              <a:rPr lang="ru-RU" sz="1700" i="1" dirty="0" err="1" smtClean="0">
                <a:solidFill>
                  <a:schemeClr val="bg1">
                    <a:lumMod val="75000"/>
                  </a:schemeClr>
                </a:solidFill>
              </a:rPr>
              <a:t>Ейского</a:t>
            </a:r>
            <a:r>
              <a:rPr lang="ru-RU" sz="1700" i="1" dirty="0" smtClean="0">
                <a:solidFill>
                  <a:schemeClr val="bg1">
                    <a:lumMod val="75000"/>
                  </a:schemeClr>
                </a:solidFill>
              </a:rPr>
              <a:t> района» </a:t>
            </a:r>
          </a:p>
          <a:p>
            <a:pPr algn="l">
              <a:spcBef>
                <a:spcPts val="0"/>
              </a:spcBef>
            </a:pPr>
            <a:r>
              <a:rPr lang="ru-RU" sz="1700" i="1" dirty="0" err="1" smtClean="0">
                <a:solidFill>
                  <a:schemeClr val="bg1">
                    <a:lumMod val="75000"/>
                  </a:schemeClr>
                </a:solidFill>
              </a:rPr>
              <a:t>Быстрицкая</a:t>
            </a:r>
            <a:r>
              <a:rPr lang="ru-RU" sz="1700" i="1" dirty="0" smtClean="0">
                <a:solidFill>
                  <a:schemeClr val="bg1">
                    <a:lumMod val="75000"/>
                  </a:schemeClr>
                </a:solidFill>
              </a:rPr>
              <a:t> Олеся Станиславовна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hlinkClick r:id="rId2"/>
              </a:rPr>
              <a:t>bystritckayaos@eysk.edu.ru</a:t>
            </a:r>
            <a:r>
              <a:rPr lang="ru-RU" sz="1800" dirty="0" smtClean="0"/>
              <a:t> </a:t>
            </a:r>
            <a:endParaRPr lang="ru-RU" sz="2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548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АКТУАЛЬНЫЕ НАПРАВЛЕНИЯ ИННОВАЦИОННОЙ ДЕЯТЕЛЬНОСТИ ДЛЯ ДОО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156176" y="987574"/>
          <a:ext cx="28186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 l="14850" t="12652" r="7526" b="25789"/>
          <a:stretch>
            <a:fillRect/>
          </a:stretch>
        </p:blipFill>
        <p:spPr bwMode="auto">
          <a:xfrm>
            <a:off x="107504" y="1275606"/>
            <a:ext cx="5904656" cy="31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АКТУАЛЬНЫЕ НАПРАВЛЕНИЯ ИННОВАЦИОННОЙ ДЕЯТЕЛЬНОСТИ ДЛЯ ОО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4850" t="16972" r="7526" b="36589"/>
          <a:stretch>
            <a:fillRect/>
          </a:stretch>
        </p:blipFill>
        <p:spPr bwMode="auto">
          <a:xfrm>
            <a:off x="0" y="1131590"/>
            <a:ext cx="4355976" cy="18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4175" t="11429" r="7526" b="11892"/>
          <a:stretch>
            <a:fillRect/>
          </a:stretch>
        </p:blipFill>
        <p:spPr bwMode="auto">
          <a:xfrm>
            <a:off x="4354960" y="1131590"/>
            <a:ext cx="4789040" cy="29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1520" y="3003798"/>
          <a:ext cx="396044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АКТУАЛЬНЫЕ НАПРАВЛЕНИЯ ИННОВАЦИОННОЙ ДЕЯТЕЛЬНОСТИ ДЛЯ ОДО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156176" y="987574"/>
          <a:ext cx="28186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 l="14175" t="24840" r="7526" b="31189"/>
          <a:stretch>
            <a:fillRect/>
          </a:stretch>
        </p:blipFill>
        <p:spPr bwMode="auto">
          <a:xfrm>
            <a:off x="179512" y="1563638"/>
            <a:ext cx="55392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ПРЕДСТАВЛЕНИЕ ПРОЕКТА НА КООРДИНАЦИОННОМ СОВЕТЕ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0" y="1631156"/>
            <a:ext cx="4644008" cy="35123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500" b="1" dirty="0" smtClean="0">
                <a:solidFill>
                  <a:srgbClr val="002060"/>
                </a:solidFill>
              </a:rPr>
              <a:t>1.Представление инновационного проекта/программы проходит в форме устного доклада руководителя проекта/программы, продолжительностью не более 10 минут. Бумажная версия проекта/программы, оформленная в соответствии с требованиями приказа начальника управления образованием от 09.06.2016 №222, доработанная (при необходимости) с учётом комментариев членов Совета, предоставляется в одном экземпляре в срок до 1 октября в МКУ «ИМЦ системы образования </a:t>
            </a:r>
            <a:r>
              <a:rPr lang="ru-RU" sz="2500" b="1" dirty="0" err="1" smtClean="0">
                <a:solidFill>
                  <a:srgbClr val="002060"/>
                </a:solidFill>
              </a:rPr>
              <a:t>Ейского</a:t>
            </a:r>
            <a:r>
              <a:rPr lang="ru-RU" sz="2500" b="1" dirty="0" smtClean="0">
                <a:solidFill>
                  <a:srgbClr val="002060"/>
                </a:solidFill>
              </a:rPr>
              <a:t> района».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002060"/>
                </a:solidFill>
              </a:rPr>
              <a:t>	2.Доклад должен содержать следующие сведения: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тему инновационной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актуальность темы для развития системы образования </a:t>
            </a:r>
            <a:r>
              <a:rPr lang="ru-RU" sz="2500" dirty="0" err="1" smtClean="0">
                <a:solidFill>
                  <a:srgbClr val="002060"/>
                </a:solidFill>
              </a:rPr>
              <a:t>Ейского</a:t>
            </a:r>
            <a:r>
              <a:rPr lang="ru-RU" sz="2500" dirty="0" smtClean="0">
                <a:solidFill>
                  <a:srgbClr val="002060"/>
                </a:solidFill>
              </a:rPr>
              <a:t> района;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перечень мероприятий, запланированных в рамках реализации инновационной программы/проекта;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планируемые результаты инновационной деятельности, основные продукты;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условия для реализации проекта/программы;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</a:rPr>
              <a:t>варианты дальнейшего развития проекта.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220072" y="1151335"/>
            <a:ext cx="3466731" cy="4798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БО МИП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572000" y="1631156"/>
            <a:ext cx="4572000" cy="35123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1.Представление инновационного </a:t>
            </a:r>
            <a:r>
              <a:rPr lang="ru-RU" b="1" dirty="0" err="1" smtClean="0">
                <a:solidFill>
                  <a:srgbClr val="002060"/>
                </a:solidFill>
              </a:rPr>
              <a:t>подпроекта</a:t>
            </a:r>
            <a:r>
              <a:rPr lang="ru-RU" b="1" dirty="0" smtClean="0">
                <a:solidFill>
                  <a:srgbClr val="002060"/>
                </a:solidFill>
              </a:rPr>
              <a:t> проходит в форме устного доклада руководителя </a:t>
            </a:r>
            <a:r>
              <a:rPr lang="ru-RU" b="1" dirty="0" err="1" smtClean="0">
                <a:solidFill>
                  <a:srgbClr val="002060"/>
                </a:solidFill>
              </a:rPr>
              <a:t>подпроекта</a:t>
            </a:r>
            <a:r>
              <a:rPr lang="ru-RU" b="1" dirty="0" smtClean="0">
                <a:solidFill>
                  <a:srgbClr val="002060"/>
                </a:solidFill>
              </a:rPr>
              <a:t>, продолжительностью не более 5 минут. Бумажная версия </a:t>
            </a:r>
            <a:r>
              <a:rPr lang="ru-RU" b="1" dirty="0" err="1" smtClean="0">
                <a:solidFill>
                  <a:srgbClr val="002060"/>
                </a:solidFill>
              </a:rPr>
              <a:t>подпроекта</a:t>
            </a:r>
            <a:r>
              <a:rPr lang="ru-RU" b="1" dirty="0" smtClean="0">
                <a:solidFill>
                  <a:srgbClr val="002060"/>
                </a:solidFill>
              </a:rPr>
              <a:t>, оформленная в соответствии с требованиями приказа начальника управления образованием от 17.07.2018 №269, доработанная (при необходимости) с учётом комментариев членов Совета, предоставляется в одном экземпляре в срок до 1 октября в МКУ «ИМЦ системы образования </a:t>
            </a:r>
            <a:r>
              <a:rPr lang="ru-RU" b="1" dirty="0" err="1" smtClean="0">
                <a:solidFill>
                  <a:srgbClr val="002060"/>
                </a:solidFill>
              </a:rPr>
              <a:t>Ейского</a:t>
            </a:r>
            <a:r>
              <a:rPr lang="ru-RU" b="1" dirty="0" smtClean="0">
                <a:solidFill>
                  <a:srgbClr val="002060"/>
                </a:solidFill>
              </a:rPr>
              <a:t> района».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2.Доклад должен содержать следующие сведения: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Тему инновационной площадки, к деятельности которой хочет присоединиться образовательная организация.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тему </a:t>
            </a:r>
            <a:r>
              <a:rPr lang="ru-RU" dirty="0" err="1" smtClean="0">
                <a:solidFill>
                  <a:srgbClr val="002060"/>
                </a:solidFill>
              </a:rPr>
              <a:t>подпроекта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перечень мероприятий, запланированных в рамках реализации инновационной программы/проекта;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планируемые результаты инновационной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условия для реализации проекта/программы.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ПРЕДСТАВЛЕНИЕ ПЛАНА РАБОТЫ МСП НА КООРДИНАЦИОННОМ СОВЕТЕ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23528" y="1200150"/>
            <a:ext cx="8496944" cy="36038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1.Представление плана работы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sz="2800" b="1" dirty="0" smtClean="0">
                <a:solidFill>
                  <a:srgbClr val="002060"/>
                </a:solidFill>
              </a:rPr>
              <a:t> площадки проходит в форме устного доклада лица, ответственного за работу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sz="2800" b="1" dirty="0" smtClean="0">
                <a:solidFill>
                  <a:srgbClr val="002060"/>
                </a:solidFill>
              </a:rPr>
              <a:t> площадки, продолжительностью не более 10 минут. Бумажная версия плана, оформленная в соответствии с требованиями приказа начальника управления образованием от 09.06.2016 №223, доработанная (при необходимости) с учётом комментариев членов Совета, предоставляется в одном экземпляре в срок до 1 октября в МКУ «ИМЦ системы образования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Ейского</a:t>
            </a:r>
            <a:r>
              <a:rPr lang="ru-RU" sz="2800" b="1" dirty="0" smtClean="0">
                <a:solidFill>
                  <a:srgbClr val="002060"/>
                </a:solidFill>
              </a:rPr>
              <a:t> района».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2.Доклад должен содержать следующие сведения: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тему, по которой будет проводиться стажировка;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описание состояния методической и инновационной деятельности образовательного учреждения по выбранному направлению с обоснованием готовности к работе в статусе площадки;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описание состояния материально-технических и кадровых условий, обеспечивающих успешное функционирование и развитие площадки;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планируемые результаты работы площадки;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предполагаемый план работы образовательной организации в статусе площадки (основные мероприятия).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ОТЧЁТ МИП НА КООРДИНАЦИОННОМ СОВЕТЕ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23528" y="1200150"/>
            <a:ext cx="8496944" cy="36038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1. Отчет о деятельности муниципальной инновационной площадки проходит в форме устного доклада руководителя площадки продолжительностью не более 10 минут.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2. Доклад должен содержать следующие сведения: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тему инновационной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актуальность темы для развития системы образования </a:t>
            </a:r>
            <a:r>
              <a:rPr lang="ru-RU" sz="2800" dirty="0" err="1" smtClean="0">
                <a:solidFill>
                  <a:srgbClr val="002060"/>
                </a:solidFill>
              </a:rPr>
              <a:t>Ейского</a:t>
            </a:r>
            <a:r>
              <a:rPr lang="ru-RU" sz="2800" dirty="0" smtClean="0">
                <a:solidFill>
                  <a:srgbClr val="002060"/>
                </a:solidFill>
              </a:rPr>
              <a:t> района;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перечень мероприятий, проведенных в рамках реализации инновационной программы/проекта;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достижения образовательного учреждения и педагогов, связанные с основным направлением инновационной деятельности (победы в профессиональных конкурсах);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тиражирование инновационного опыта, продукты инновационной деятельности (выступления на семинарах и конференциях, публикации, разработанные методические рекомендации и т.д.).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3. Бумажная версия отчета и распечатка презентации в одном экземпляре передается в 2-хдневный срок в МКУ «ИМЦ системы образования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Ейского</a:t>
            </a:r>
            <a:r>
              <a:rPr lang="ru-RU" sz="2800" b="1" dirty="0" smtClean="0">
                <a:solidFill>
                  <a:srgbClr val="002060"/>
                </a:solidFill>
              </a:rPr>
              <a:t> района».</a:t>
            </a:r>
          </a:p>
          <a:p>
            <a:pPr>
              <a:buNone/>
            </a:pPr>
            <a:r>
              <a:rPr lang="ru-RU" sz="2800" i="1" dirty="0" smtClean="0"/>
              <a:t>	</a:t>
            </a:r>
            <a:r>
              <a:rPr lang="ru-RU" sz="2800" i="1" dirty="0" smtClean="0">
                <a:solidFill>
                  <a:srgbClr val="C00000"/>
                </a:solidFill>
              </a:rPr>
              <a:t>В том случае, если образовательная организация является центром методической сети, в её отчете должны быть сведения не только о собственных достижениях, но и о результатах работы базовых организаций, руководители БО могут привлекаться в качестве содокладчиков. Базовые организации предоставляют отчёты лидеру сети не позднее 1 сентября. 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ОТЧЁТ МСП НА КООРДИНАЦИОННОМ СОВЕТЕ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7504" y="1200150"/>
            <a:ext cx="8856984" cy="38198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1.Отчет о деятельности муниципальной </a:t>
            </a:r>
            <a:r>
              <a:rPr lang="ru-RU" sz="2800" b="1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sz="2800" b="1" dirty="0" smtClean="0">
                <a:solidFill>
                  <a:srgbClr val="002060"/>
                </a:solidFill>
              </a:rPr>
              <a:t> площадки проходит в форме устного доклада руководителя площадки продолжительностью не более 10 минут.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	2.Доклад должен содержать следующие сведения: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название </a:t>
            </a:r>
            <a:r>
              <a:rPr lang="ru-RU" sz="2800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sz="2800" dirty="0" smtClean="0">
                <a:solidFill>
                  <a:srgbClr val="002060"/>
                </a:solidFill>
              </a:rPr>
              <a:t> площадки;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количество педагогов, работающих в качестве наставников, и количество педагогов-стажеров;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перечень мероприятий, проведенных в рамках реализации плана работы площадки;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достижения образовательного учреждения и педагогов-наставников, связанные с основным направлением инновационной деятельности (победы в профессиональных конкурсах);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достижения педагогов-стажеров (победы в профессиональных конкурсах);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тиражирование инновационного опыта, продукты инновационной деятельности (выступления на семинарах и конференциях, публикации, разработанные методические рекомендации).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3. Бумажная версия отчета и распечатка презентации в одном экземпляре передается в 2-хдневный срок в МКУ «ИМЦ системы образования </a:t>
            </a:r>
            <a:r>
              <a:rPr lang="ru-RU" sz="2800" b="1" dirty="0" err="1" smtClean="0">
                <a:solidFill>
                  <a:srgbClr val="002060"/>
                </a:solidFill>
              </a:rPr>
              <a:t>Ейского</a:t>
            </a:r>
            <a:r>
              <a:rPr lang="ru-RU" sz="2800" b="1" dirty="0" smtClean="0">
                <a:solidFill>
                  <a:srgbClr val="002060"/>
                </a:solidFill>
              </a:rPr>
              <a:t> района».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КРИТЕРИИ ОЦЕНКИ ОТЧЕТА О ДЕЯТЕЛЬНОСТИ МИП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9582"/>
          <a:ext cx="8784975" cy="396043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58873"/>
                <a:gridCol w="7320813"/>
                <a:gridCol w="805289"/>
              </a:tblGrid>
              <a:tr h="460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Критерии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7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Описание  мероприятий, проведенных в рамках реализации инновационного проекта, выполнение дорожной карты проекта* (</a:t>
                      </a:r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 – 5 баллов)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Достижения образовательного учреждения и педагогов, связанные с основным направлением инновационной деятельности (победы в профессиональных конкурсах) *(</a:t>
                      </a:r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 – 2 балла)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Тиражирование инновационного опыта, продукты инновационной деятельности (выступления на семинарах и конференциях, публикации, разработанные методические рекомендации)* (</a:t>
                      </a:r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 – 5 баллов)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Итого: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Выводы: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8-12 баллов – признать деятельность МИП эффективной (в случае полного выполнения 3-х летнего плана работ – закрыть/рекомендовать продолжить деятельность в качестве МСП).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0-7 баллов – признать деятельность МИП неэффективной и закрыть.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КРИТЕРИИ ОЦЕНКИ ОТЧЕТА О ДЕЯТЕЛЬНОСТИ МСП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9583"/>
          <a:ext cx="8784975" cy="397002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58873"/>
                <a:gridCol w="7320813"/>
                <a:gridCol w="805289"/>
              </a:tblGrid>
              <a:tr h="39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№ </a:t>
                      </a:r>
                      <a:r>
                        <a:rPr lang="ru-RU" sz="1200" dirty="0" err="1">
                          <a:latin typeface="+mn-lt"/>
                        </a:rPr>
                        <a:t>п</a:t>
                      </a:r>
                      <a:r>
                        <a:rPr lang="ru-RU" sz="1200" dirty="0">
                          <a:latin typeface="+mn-lt"/>
                        </a:rPr>
                        <a:t>/</a:t>
                      </a:r>
                      <a:r>
                        <a:rPr lang="ru-RU" sz="1200" dirty="0" err="1">
                          <a:latin typeface="+mn-lt"/>
                        </a:rPr>
                        <a:t>п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Критерии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8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Количественный состав педагогов, привлеченных к деятельности МСП (не менее 15 человек –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1 балл)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Описание  мероприятий, проведенных в рамках реализации плана работы МСП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5 баллов)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Достижения образовательного учреждения и педагогов, связанные с основным направлением инновационной деятельности (победы в профессиональных конкурсах)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2 балла)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Тиражирование инновационного опыта, продукты инновационной деятельности (выступления на семинарах и конференциях, публикации, разработанные методические рекомендации)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5 баллов)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Итого: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</a:rPr>
                        <a:t>Выводы:</a:t>
                      </a:r>
                      <a:endParaRPr lang="ru-RU" sz="1000" dirty="0" smtClean="0">
                        <a:latin typeface="+mn-lt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</a:rPr>
                        <a:t>8-13 баллов – признать деятельность МСП эффективной (в случае полного выполнения плана работ – закрыть/рекомендовать продолжить деятельность).</a:t>
                      </a:r>
                      <a:endParaRPr lang="ru-RU" sz="1000" dirty="0" smtClean="0">
                        <a:latin typeface="+mn-lt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</a:rPr>
                        <a:t>0-7 баллов – признать деятельность МСП неэффективной и закрыть.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КРИТЕРИИ ОЦЕНКИ ИННОВАЦИОННОГО ПРОЕКТА /ПОДПРОЕКТА ОБРАЗОВАТЕЛЬНОЙ ОРГАНИЗАЦИИ, ПРЕТЕНДУЮЩЕЙ НА ПРИСВОЕНИЕ СТАТУСА МИП/БО МИП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059583"/>
          <a:ext cx="8784975" cy="385035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658873"/>
                <a:gridCol w="7320813"/>
                <a:gridCol w="805289"/>
              </a:tblGrid>
              <a:tr h="39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№ </a:t>
                      </a:r>
                      <a:r>
                        <a:rPr lang="ru-RU" sz="1200" dirty="0" err="1">
                          <a:latin typeface="+mn-lt"/>
                        </a:rPr>
                        <a:t>п</a:t>
                      </a:r>
                      <a:r>
                        <a:rPr lang="ru-RU" sz="1200" dirty="0">
                          <a:latin typeface="+mn-lt"/>
                        </a:rPr>
                        <a:t>/</a:t>
                      </a:r>
                      <a:r>
                        <a:rPr lang="ru-RU" sz="1200" dirty="0" err="1">
                          <a:latin typeface="+mn-lt"/>
                        </a:rPr>
                        <a:t>п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Критерии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</a:t>
                      </a:r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488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Актуальность заявленной в проекте проблемы. Характеристика уже имеющихся наработок по решению заявленной проблемы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5 баллов)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Соответствие цели и задач заявленной проблеме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2 балла)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Описание основных механизмов реализации проекта и календарного плана выполнения проекта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5 баллов)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Наличие системы мониторинга (процесс/результат)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2 балла)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</a:rPr>
                        <a:t>Описание рисков проекта 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 dirty="0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 dirty="0">
                          <a:latin typeface="+mn-lt"/>
                          <a:ea typeface="Calibri"/>
                        </a:rPr>
                        <a:t> – 2 балла)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</a:rPr>
                        <a:t>Перспективы развития проекта </a:t>
                      </a:r>
                      <a:r>
                        <a:rPr lang="ru-RU" sz="1200" b="1">
                          <a:latin typeface="+mn-lt"/>
                          <a:ea typeface="Calibri"/>
                        </a:rPr>
                        <a:t>(</a:t>
                      </a:r>
                      <a:r>
                        <a:rPr lang="en-US" sz="1200" b="1">
                          <a:latin typeface="+mn-lt"/>
                          <a:ea typeface="Calibri"/>
                        </a:rPr>
                        <a:t>max</a:t>
                      </a:r>
                      <a:r>
                        <a:rPr lang="ru-RU" sz="1200" b="1">
                          <a:latin typeface="+mn-lt"/>
                          <a:ea typeface="Calibri"/>
                        </a:rPr>
                        <a:t> – 1 балл)</a:t>
                      </a:r>
                      <a:endParaRPr lang="ru-RU" sz="1200"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5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Итого: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ea typeface="Calibri"/>
                        </a:rPr>
                        <a:t>Выводы:</a:t>
                      </a:r>
                      <a:endParaRPr lang="ru-RU" sz="1000" dirty="0" smtClean="0">
                        <a:latin typeface="Calibri" pitchFamily="34" charset="0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ea typeface="Calibri"/>
                        </a:rPr>
                        <a:t>13-17 баллов - присвоить организации статус МИП/БО МИП.</a:t>
                      </a:r>
                      <a:endParaRPr lang="ru-RU" sz="1000" dirty="0" smtClean="0">
                        <a:latin typeface="Calibri" pitchFamily="34" charset="0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ea typeface="Calibri"/>
                        </a:rPr>
                        <a:t>8-12 баллов - присвоить организации статус МИП/БО МИП при условии устранения замечаний, сделанных членами Координационного совета по инновационной деятельности.</a:t>
                      </a:r>
                      <a:endParaRPr lang="ru-RU" sz="1000" dirty="0" smtClean="0">
                        <a:latin typeface="Calibri" pitchFamily="34" charset="0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ea typeface="Calibri"/>
                        </a:rPr>
                        <a:t>0-7 баллов – отклонить заявку на присвоение статуса МИП/ БО МИП</a:t>
                      </a:r>
                      <a:endParaRPr lang="ru-RU" sz="1000" dirty="0">
                        <a:latin typeface="Calibri" pitchFamily="34" charset="0"/>
                        <a:ea typeface="Calibri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9548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ЗАЧЕМ НУЖЕН СТАТУС МИП ИЛИ МСП?</a:t>
            </a:r>
            <a:endParaRPr lang="ru-RU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275606"/>
            <a:ext cx="8208912" cy="720080"/>
            <a:chOff x="107504" y="1131590"/>
            <a:chExt cx="7920880" cy="1021556"/>
          </a:xfrm>
        </p:grpSpPr>
        <p:sp>
          <p:nvSpPr>
            <p:cNvPr id="9" name="TextBox 8"/>
            <p:cNvSpPr txBox="1"/>
            <p:nvPr/>
          </p:nvSpPr>
          <p:spPr>
            <a:xfrm>
              <a:off x="107504" y="1131590"/>
              <a:ext cx="7920880" cy="1021556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Стимулирование профессиональной активности членов педагогического коллектива и административной команды, реализация творческого потенциала</a:t>
              </a:r>
              <a:endParaRPr lang="ru-RU" dirty="0"/>
            </a:p>
          </p:txBody>
        </p:sp>
        <p:pic>
          <p:nvPicPr>
            <p:cNvPr id="4098" name="Picture 2" descr="C:\Users\Public\Pictures\Sample Pictures\png-transparent-blue-check-blue-finger-pattern-check-marks-blue-angle-hand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6" r="17953" b="364"/>
            <a:stretch>
              <a:fillRect/>
            </a:stretch>
          </p:blipFill>
          <p:spPr bwMode="auto">
            <a:xfrm>
              <a:off x="176985" y="1335901"/>
              <a:ext cx="275398" cy="288033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323528" y="2211710"/>
            <a:ext cx="8064896" cy="408623"/>
            <a:chOff x="107504" y="1131590"/>
            <a:chExt cx="7920880" cy="408623"/>
          </a:xfrm>
        </p:grpSpPr>
        <p:sp>
          <p:nvSpPr>
            <p:cNvPr id="15" name="TextBox 14"/>
            <p:cNvSpPr txBox="1"/>
            <p:nvPr/>
          </p:nvSpPr>
          <p:spPr>
            <a:xfrm>
              <a:off x="107504" y="1131590"/>
              <a:ext cx="7920880" cy="408623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Возможность проводить мероприятия муниципального уровня </a:t>
              </a:r>
              <a:endParaRPr lang="ru-RU" dirty="0"/>
            </a:p>
          </p:txBody>
        </p:sp>
        <p:pic>
          <p:nvPicPr>
            <p:cNvPr id="16" name="Picture 2" descr="C:\Users\Public\Pictures\Sample Pictures\png-transparent-blue-check-blue-finger-pattern-check-marks-blue-angle-hand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6" r="17953" b="364"/>
            <a:stretch>
              <a:fillRect/>
            </a:stretch>
          </p:blipFill>
          <p:spPr bwMode="auto">
            <a:xfrm>
              <a:off x="179512" y="1203598"/>
              <a:ext cx="349316" cy="288032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539552" y="2787774"/>
            <a:ext cx="7992888" cy="715089"/>
            <a:chOff x="107504" y="1131590"/>
            <a:chExt cx="7920880" cy="922250"/>
          </a:xfrm>
        </p:grpSpPr>
        <p:sp>
          <p:nvSpPr>
            <p:cNvPr id="18" name="TextBox 17"/>
            <p:cNvSpPr txBox="1"/>
            <p:nvPr/>
          </p:nvSpPr>
          <p:spPr>
            <a:xfrm>
              <a:off x="107504" y="1131590"/>
              <a:ext cx="7920880" cy="922250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Рост числа достижений педагогов, позволяющих им претендовать на квалификационные категории, получение премий и </a:t>
              </a:r>
              <a:r>
                <a:rPr lang="ru-RU" dirty="0" err="1" smtClean="0"/>
                <a:t>грантовой</a:t>
              </a:r>
              <a:r>
                <a:rPr lang="ru-RU" dirty="0" smtClean="0"/>
                <a:t> поддержки</a:t>
              </a:r>
              <a:endParaRPr lang="ru-RU" dirty="0"/>
            </a:p>
          </p:txBody>
        </p:sp>
        <p:pic>
          <p:nvPicPr>
            <p:cNvPr id="19" name="Picture 2" descr="C:\Users\Public\Pictures\Sample Pictures\png-transparent-blue-check-blue-finger-pattern-check-marks-blue-angle-hand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6" r="17953" b="364"/>
            <a:stretch>
              <a:fillRect/>
            </a:stretch>
          </p:blipFill>
          <p:spPr bwMode="auto">
            <a:xfrm>
              <a:off x="179512" y="1203598"/>
              <a:ext cx="290097" cy="288032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827584" y="3651870"/>
            <a:ext cx="7848872" cy="408623"/>
            <a:chOff x="107504" y="1059582"/>
            <a:chExt cx="7920880" cy="408623"/>
          </a:xfrm>
        </p:grpSpPr>
        <p:sp>
          <p:nvSpPr>
            <p:cNvPr id="21" name="TextBox 20"/>
            <p:cNvSpPr txBox="1"/>
            <p:nvPr/>
          </p:nvSpPr>
          <p:spPr>
            <a:xfrm>
              <a:off x="107504" y="1059582"/>
              <a:ext cx="7920880" cy="408623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Рост рейтинга образовательной организации в муниципалитете</a:t>
              </a:r>
              <a:endParaRPr lang="ru-RU" dirty="0"/>
            </a:p>
          </p:txBody>
        </p:sp>
        <p:pic>
          <p:nvPicPr>
            <p:cNvPr id="22" name="Picture 2" descr="C:\Users\Public\Pictures\Sample Pictures\png-transparent-blue-check-blue-finger-pattern-check-marks-blue-angle-hand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6" r="17953" b="364"/>
            <a:stretch>
              <a:fillRect/>
            </a:stretch>
          </p:blipFill>
          <p:spPr bwMode="auto">
            <a:xfrm>
              <a:off x="185160" y="1131590"/>
              <a:ext cx="290097" cy="288032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1187624" y="4227934"/>
            <a:ext cx="7884368" cy="720080"/>
            <a:chOff x="43107" y="915566"/>
            <a:chExt cx="7920880" cy="408623"/>
          </a:xfrm>
        </p:grpSpPr>
        <p:sp>
          <p:nvSpPr>
            <p:cNvPr id="24" name="TextBox 23"/>
            <p:cNvSpPr txBox="1"/>
            <p:nvPr/>
          </p:nvSpPr>
          <p:spPr>
            <a:xfrm>
              <a:off x="43107" y="915566"/>
              <a:ext cx="7920880" cy="408623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Повышение популярности образовательной организации в родительской среде</a:t>
              </a:r>
              <a:endParaRPr lang="ru-RU" dirty="0"/>
            </a:p>
          </p:txBody>
        </p:sp>
        <p:pic>
          <p:nvPicPr>
            <p:cNvPr id="25" name="Picture 2" descr="C:\Users\Public\Pictures\Sample Pictures\png-transparent-blue-check-blue-finger-pattern-check-marks-blue-angle-hand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56" r="17953" b="364"/>
            <a:stretch>
              <a:fillRect/>
            </a:stretch>
          </p:blipFill>
          <p:spPr bwMode="auto">
            <a:xfrm>
              <a:off x="107504" y="987574"/>
              <a:ext cx="290097" cy="1731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ДЕЙСТВУЮЩИЕ МИП/БО МИП НА БАЗЕ ДОО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2" y="1064385"/>
          <a:ext cx="8928993" cy="40200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6754"/>
                <a:gridCol w="3551345"/>
                <a:gridCol w="814463"/>
                <a:gridCol w="908120"/>
                <a:gridCol w="2808311"/>
              </a:tblGrid>
              <a:tr h="517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БО МИП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МБДОУ ДСКВ №23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«Научно-методическое сопровождение педагогов в организации исследовательской деятельности дошкольников в условиях реализации ФГОС ДО»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2019-2022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75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МБДОУ ДСКВ №11 г.Ейска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Создание предпосылок к формированию финансовой грамотности дошкольников посредством современных образовательных технологий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2020-2023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56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МБДОУ ДСКВ №29 г.Ейска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«Организация работы в дошкольном образовательном учреждении по ранней профориентации дошкольников»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2020-2023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6997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МБДОУ ДСКВ №20 п.Степной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«Модернизация системы образовательной работы в ДОО посредством реализации возможностей цифровой образовательной среды»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2020-2023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МБДОУ ДСОВ №6 г.Ейска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«Создание и функционирование модели цифровой образовательной среды в ДОО»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 pitchFamily="34" charset="0"/>
                          <a:ea typeface="Calibri"/>
                          <a:cs typeface="Times New Roman"/>
                        </a:rPr>
                        <a:t>МБДОУ ДС №28 п.Садовый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 pitchFamily="34" charset="0"/>
                          <a:ea typeface="Calibri"/>
                          <a:cs typeface="Times New Roman"/>
                        </a:rPr>
                        <a:t>«Модель цифровой образовательной среды в ДОО»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ДЕЙСТВУЮЩИЕ МИП НА БАЗЕ ОО И ОДО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064385"/>
          <a:ext cx="8280920" cy="20067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1158"/>
                <a:gridCol w="5425868"/>
                <a:gridCol w="1293894"/>
              </a:tblGrid>
              <a:tr h="517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579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МБОУ СОШ №23 </a:t>
                      </a: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им.В.П.Антонюка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с. Воронцовка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«Создание эффективной </a:t>
                      </a: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внутришкольной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системы оценки качества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2020-2023</a:t>
                      </a:r>
                    </a:p>
                  </a:txBody>
                  <a:tcPr marL="68580" marR="68580" marT="0" marB="0"/>
                </a:tc>
              </a:tr>
              <a:tr h="75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МКОУ ДО ДДТ МО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«Создание модели сетевого взаимодействия между научными обществами учащихся по </a:t>
                      </a: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естественно-научной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 направленности»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2019-2022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ДЕЙСТВУЮЩИЕ МСП НА БАЗЕ ДОО И ОДО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491630"/>
          <a:ext cx="8280920" cy="26032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1158"/>
                <a:gridCol w="5425868"/>
                <a:gridCol w="1293894"/>
              </a:tblGrid>
              <a:tr h="517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МСП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57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МБОУ ДО ЭБЦ г.Ейска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400" dirty="0">
                          <a:latin typeface="+mn-lt"/>
                          <a:ea typeface="Times New Roman"/>
                        </a:rPr>
                        <a:t>Проект и проектное мышление</a:t>
                      </a:r>
                      <a:r>
                        <a:rPr lang="sr-Cyrl-CS" sz="1400" dirty="0">
                          <a:latin typeface="+mn-lt"/>
                          <a:ea typeface="Times New Roman"/>
                        </a:rPr>
                        <a:t>»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МБДОУ ДСКВ №22 г.Ейска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+mn-lt"/>
                          <a:ea typeface="Calibri"/>
                        </a:rPr>
                        <a:t>«Модель организации образовательного процесса с применением программы STEM – образование детей старшего  дошкольного возраста»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</a:rPr>
                        <a:t>МБДОУ ДСКВ №32 г.Ейска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Cyrl-CS" sz="1400" dirty="0">
                          <a:latin typeface="+mn-lt"/>
                          <a:ea typeface="Times New Roman"/>
                        </a:rPr>
                        <a:t>«Повышение профессиональной компетентности педагогов в вопросах использования игровой технологии «Сказочные лабиринты игры»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sr-Cyrl-CS" sz="1400" dirty="0">
                          <a:latin typeface="+mn-lt"/>
                          <a:ea typeface="Times New Roman"/>
                        </a:rPr>
                        <a:t>В. Воскобовича»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ДЕЙСТВУЮЩИЕ КИП НА БАЗЕ ДОО, ОО И ОДО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1491630"/>
          <a:ext cx="8424937" cy="28745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8309"/>
                <a:gridCol w="5520231"/>
                <a:gridCol w="1316397"/>
              </a:tblGrid>
              <a:tr h="5174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КИП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508" marR="43508" marT="0" marB="0"/>
                </a:tc>
              </a:tr>
              <a:tr h="850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МБДОУ ДСКВ №16 г.Ейска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«Система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работы по формированию навыков безопасного поведения дошкольников с ограниченными возможностями здоровья в условиях городской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инфраструктуры»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 2021-2024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753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МБОУ лицей №4 им. профессора Е. А.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Котенко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г.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Ейска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«Событийный подход и сетевое взаимодействие с организациями высшего и среднего профессионального образования как основа создания эффективной модели естественнонаучного образования»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2021-2024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МБОУ ДО ДЮЦ г.Ейска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Формирование инновационной воспитательной среды учреждения дополнительного образования посредством включения обучающихся, их родителей и педагогов в социальное проектирование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2022-2025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749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ИННОВАЦИОННЫЕ ПРОДУКТЫ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07504" y="987574"/>
            <a:ext cx="8856984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Методические продукты МИП и МСП внесены в муниципальный классификатор: </a:t>
            </a:r>
            <a:r>
              <a:rPr lang="en-US" sz="2800" dirty="0" smtClean="0">
                <a:solidFill>
                  <a:srgbClr val="002060"/>
                </a:solidFill>
                <a:hlinkClick r:id="rId3"/>
              </a:rPr>
              <a:t>http://imc.yeisk-edu.ru/index.php/metodicheskaya-karta/innovatsionnaya-rabota/3016-klassifikator-metodicheskikh-materialov-razrabotannykh-munitsipalnymi-innovatsionnymi-i-stazhirovochnymi-ploshchadkami-v-2019-2021-godakh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Методические продукты КИП вносятся в краевой банк практик (см.письмо):  </a:t>
            </a:r>
            <a:r>
              <a:rPr lang="en-US" sz="2800" dirty="0" smtClean="0">
                <a:solidFill>
                  <a:srgbClr val="002060"/>
                </a:solidFill>
                <a:hlinkClick r:id="rId4"/>
              </a:rPr>
              <a:t>https://cloud.mail.ru/public/WxXD/xDXMZJsMm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987574"/>
            <a:ext cx="8748464" cy="4155926"/>
          </a:xfrm>
        </p:spPr>
        <p:txBody>
          <a:bodyPr>
            <a:normAutofit fontScale="55000" lnSpcReduction="20000"/>
          </a:bodyPr>
          <a:lstStyle/>
          <a:p>
            <a:endParaRPr lang="sr-Cyrl-CS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hlinkClick r:id="rId2"/>
              </a:rPr>
              <a:t>Положение о муниципальной инновационной площадке в системе образования </a:t>
            </a:r>
            <a:r>
              <a:rPr lang="ru-RU" dirty="0" err="1" smtClean="0">
                <a:solidFill>
                  <a:srgbClr val="002060"/>
                </a:solidFill>
                <a:hlinkClick r:id="rId2"/>
              </a:rPr>
              <a:t>Ейского</a:t>
            </a:r>
            <a:r>
              <a:rPr lang="ru-RU" dirty="0" smtClean="0">
                <a:solidFill>
                  <a:srgbClr val="002060"/>
                </a:solidFill>
                <a:hlinkClick r:id="rId2"/>
              </a:rPr>
              <a:t> района (утверждено приказом начальника управления образованием от 13.07.2015 № 350, изменения внесены приказом начальника управления образованием от 09.06.2016 №222)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Положение о координационном </a:t>
            </a:r>
            <a:r>
              <a:rPr lang="sr-Cyrl-CS" dirty="0" smtClean="0">
                <a:solidFill>
                  <a:srgbClr val="002060"/>
                </a:solidFill>
              </a:rPr>
              <a:t>совет</a:t>
            </a:r>
            <a:r>
              <a:rPr lang="ru-RU" dirty="0" smtClean="0">
                <a:solidFill>
                  <a:srgbClr val="002060"/>
                </a:solidFill>
              </a:rPr>
              <a:t>е </a:t>
            </a:r>
            <a:r>
              <a:rPr lang="sr-Cyrl-CS" dirty="0" smtClean="0">
                <a:solidFill>
                  <a:srgbClr val="002060"/>
                </a:solidFill>
              </a:rPr>
              <a:t> по развитию инновационной деятельности </a:t>
            </a:r>
            <a:r>
              <a:rPr lang="ru-RU" dirty="0" smtClean="0">
                <a:solidFill>
                  <a:srgbClr val="002060"/>
                </a:solidFill>
              </a:rPr>
              <a:t>(утверждено приказом начальника управления образованием от 13.07.2015 № 350)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hlinkClick r:id="rId3"/>
              </a:rPr>
              <a:t>Форма заявки на присвоение статуса муниципальной инновационной площадки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002060"/>
                </a:solidFill>
                <a:hlinkClick r:id="rId4"/>
              </a:rPr>
              <a:t>Положение о 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базовой образовательной организации </a:t>
            </a:r>
            <a:r>
              <a:rPr lang="sr-Cyrl-CS" dirty="0" smtClean="0">
                <a:solidFill>
                  <a:srgbClr val="002060"/>
                </a:solidFill>
                <a:hlinkClick r:id="rId4"/>
              </a:rPr>
              <a:t>муниципальной инновационной площадк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и</a:t>
            </a:r>
            <a:r>
              <a:rPr lang="sr-Cyrl-CS" dirty="0" smtClean="0">
                <a:solidFill>
                  <a:srgbClr val="002060"/>
                </a:solidFill>
                <a:hlinkClick r:id="rId4"/>
              </a:rPr>
              <a:t> в системе образования Ейского района 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(утверждено приказом начальника управления образованием от </a:t>
            </a:r>
            <a:r>
              <a:rPr lang="ru-RU" i="1" dirty="0" smtClean="0">
                <a:solidFill>
                  <a:srgbClr val="002060"/>
                </a:solidFill>
                <a:hlinkClick r:id="rId4"/>
              </a:rPr>
              <a:t>17.07.2018</a:t>
            </a:r>
            <a:r>
              <a:rPr lang="ru-RU" dirty="0" smtClean="0">
                <a:solidFill>
                  <a:srgbClr val="002060"/>
                </a:solidFill>
                <a:hlinkClick r:id="rId4"/>
              </a:rPr>
              <a:t> № </a:t>
            </a:r>
            <a:r>
              <a:rPr lang="sr-Cyrl-CS" i="1" dirty="0" smtClean="0">
                <a:solidFill>
                  <a:srgbClr val="002060"/>
                </a:solidFill>
                <a:hlinkClick r:id="rId4"/>
              </a:rPr>
              <a:t>269)</a:t>
            </a:r>
            <a:r>
              <a:rPr lang="sr-Cyrl-CS" dirty="0" smtClean="0">
                <a:solidFill>
                  <a:srgbClr val="002060"/>
                </a:solidFill>
                <a:hlinkClick r:id="rId4"/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r-Cyrl-CS" dirty="0" smtClean="0">
                <a:solidFill>
                  <a:srgbClr val="002060"/>
                </a:solidFill>
                <a:hlinkClick r:id="rId5"/>
              </a:rPr>
              <a:t>Положение о муниципальной  стажировочной площадке 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в системе образования </a:t>
            </a:r>
            <a:r>
              <a:rPr lang="ru-RU" dirty="0" err="1" smtClean="0">
                <a:solidFill>
                  <a:srgbClr val="002060"/>
                </a:solidFill>
                <a:hlinkClick r:id="rId5"/>
              </a:rPr>
              <a:t>Ейского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 района (утверждено приказом начальника управления образованием от 09.06.2016 №223)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hlinkClick r:id="rId6"/>
              </a:rPr>
              <a:t>Форма заявки на присвоение статуса муниципальной </a:t>
            </a:r>
            <a:r>
              <a:rPr lang="ru-RU" dirty="0" err="1" smtClean="0">
                <a:solidFill>
                  <a:srgbClr val="002060"/>
                </a:solidFill>
                <a:hlinkClick r:id="rId6"/>
              </a:rPr>
              <a:t>стажировочной</a:t>
            </a:r>
            <a:r>
              <a:rPr lang="ru-RU" dirty="0" smtClean="0">
                <a:solidFill>
                  <a:srgbClr val="002060"/>
                </a:solidFill>
                <a:hlinkClick r:id="rId6"/>
              </a:rPr>
              <a:t> площадки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9548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НОРМАТИВНАЯ БАЗА</a:t>
            </a:r>
            <a:endParaRPr lang="ru-RU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3950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АЛГОРИТМ РАБОТЫ КООРДИНАЦИОННОГО СОВЕТА</a:t>
            </a:r>
            <a:endParaRPr lang="ru-RU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987574"/>
            <a:ext cx="8748464" cy="4155926"/>
          </a:xfrm>
        </p:spPr>
        <p:txBody>
          <a:bodyPr>
            <a:normAutofit fontScale="70000" lnSpcReduction="20000"/>
          </a:bodyPr>
          <a:lstStyle/>
          <a:p>
            <a:endParaRPr lang="sr-Cyrl-CS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 признании деятельности муниципальных инновационных или </a:t>
            </a:r>
            <a:r>
              <a:rPr lang="ru-RU" dirty="0" err="1" smtClean="0">
                <a:solidFill>
                  <a:srgbClr val="002060"/>
                </a:solidFill>
              </a:rPr>
              <a:t>стажировочных</a:t>
            </a:r>
            <a:r>
              <a:rPr lang="ru-RU" dirty="0" smtClean="0">
                <a:solidFill>
                  <a:srgbClr val="002060"/>
                </a:solidFill>
              </a:rPr>
              <a:t> площадок эффективной/не эффективной.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 закрытии муниципальной инновационной или </a:t>
            </a:r>
            <a:r>
              <a:rPr lang="ru-RU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dirty="0" smtClean="0">
                <a:solidFill>
                  <a:srgbClr val="002060"/>
                </a:solidFill>
              </a:rPr>
              <a:t> площадки в связи с неэффективностью.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 закрытии инновационной или </a:t>
            </a:r>
            <a:r>
              <a:rPr lang="ru-RU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dirty="0" smtClean="0">
                <a:solidFill>
                  <a:srgbClr val="002060"/>
                </a:solidFill>
              </a:rPr>
              <a:t> площадки в связи с завершением проекта, полной реализацией дорожной карты.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 присвоении статуса муниципальной инновационной или </a:t>
            </a:r>
            <a:r>
              <a:rPr lang="ru-RU" dirty="0" err="1" smtClean="0">
                <a:solidFill>
                  <a:srgbClr val="002060"/>
                </a:solidFill>
              </a:rPr>
              <a:t>стажировочной</a:t>
            </a:r>
            <a:r>
              <a:rPr lang="ru-RU" dirty="0" smtClean="0">
                <a:solidFill>
                  <a:srgbClr val="002060"/>
                </a:solidFill>
              </a:rPr>
              <a:t> площадки, базовой организации муниципальной инновационной площадки.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A50021"/>
                </a:solidFill>
              </a:rPr>
              <a:t>Статус муниципальной инновационной площадки присваивается на 3 года. Статус </a:t>
            </a:r>
            <a:r>
              <a:rPr lang="ru-RU" b="1" i="1" dirty="0" err="1" smtClean="0">
                <a:solidFill>
                  <a:srgbClr val="A50021"/>
                </a:solidFill>
              </a:rPr>
              <a:t>стажировочной</a:t>
            </a:r>
            <a:r>
              <a:rPr lang="ru-RU" b="1" i="1" dirty="0" smtClean="0">
                <a:solidFill>
                  <a:srgbClr val="A50021"/>
                </a:solidFill>
              </a:rPr>
              <a:t> площадки – на срок от 1 до 3-х лет.</a:t>
            </a:r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КАКИЕ РЕШЕНИЯ ПРИНИМАЕТ КООРДИНАЦИОННЫЙ СОВЕТ?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74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ЗАЯВКА НА ПРИСВОЕНИЕ СТАТУСА МИП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3968" y="1275606"/>
          <a:ext cx="46910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27675" t="21292" r="23051" b="13909"/>
          <a:stretch>
            <a:fillRect/>
          </a:stretch>
        </p:blipFill>
        <p:spPr bwMode="auto">
          <a:xfrm>
            <a:off x="179512" y="1203598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74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ЗАЯВКА НА ПРИСВОЕНИЕ СТАТУСА БО МИП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475" t="15120" r="30476" b="10361"/>
          <a:stretch>
            <a:fillRect/>
          </a:stretch>
        </p:blipFill>
        <p:spPr bwMode="auto">
          <a:xfrm>
            <a:off x="107504" y="1203598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8682" t="14668" r="21368" b="13281"/>
          <a:stretch>
            <a:fillRect/>
          </a:stretch>
        </p:blipFill>
        <p:spPr bwMode="auto">
          <a:xfrm>
            <a:off x="4355976" y="987573"/>
            <a:ext cx="4536504" cy="408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749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ЗАЯВКА НА ПРИСВОЕНИЕ СТАТУСА МСП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7000" t="14040" r="21026" b="8201"/>
          <a:stretch>
            <a:fillRect/>
          </a:stretch>
        </p:blipFill>
        <p:spPr bwMode="auto">
          <a:xfrm>
            <a:off x="611560" y="1131590"/>
            <a:ext cx="4104456" cy="383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750" t="14812" r="28451" b="11749"/>
          <a:stretch>
            <a:fillRect/>
          </a:stretch>
        </p:blipFill>
        <p:spPr bwMode="auto">
          <a:xfrm>
            <a:off x="4932040" y="987574"/>
            <a:ext cx="3422527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87574"/>
            <a:ext cx="9144000" cy="415592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987574"/>
            <a:ext cx="8748464" cy="41559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Консультативная поддержка осуществляется заместителем директора МКУ «ИМЦ системы образования </a:t>
            </a:r>
            <a:r>
              <a:rPr lang="ru-RU" b="1" i="1" dirty="0" err="1" smtClean="0">
                <a:solidFill>
                  <a:srgbClr val="002060"/>
                </a:solidFill>
              </a:rPr>
              <a:t>Ейского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района» </a:t>
            </a:r>
            <a:r>
              <a:rPr lang="ru-RU" b="1" i="1" dirty="0" err="1" smtClean="0">
                <a:solidFill>
                  <a:srgbClr val="002060"/>
                </a:solidFill>
              </a:rPr>
              <a:t>Быстрицкой</a:t>
            </a:r>
            <a:r>
              <a:rPr lang="ru-RU" b="1" i="1" dirty="0" smtClean="0">
                <a:solidFill>
                  <a:srgbClr val="002060"/>
                </a:solidFill>
              </a:rPr>
              <a:t> Олесей Станиславовной (2-03-44).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	Заявка на присвоения статуса МИП, БО МИП и МСП подаётся до 1 сентября в электронном виде по ссылкам: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МИП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hlinkClick r:id="rId2"/>
              </a:rPr>
              <a:t>https://forms.yandex.ru/cloud/62738f8517172da64ed57bb3/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БО МИП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hlinkClick r:id="rId3"/>
              </a:rPr>
              <a:t>https://forms.yandex.ru/cloud/62739dd0382f5a1febcea81c/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МСП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hlinkClick r:id="rId4"/>
              </a:rPr>
              <a:t>https://forms.yandex.ru/cloud/62739bb726a06bfdb5590c2a/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07504"/>
            <a:ext cx="756592" cy="756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КАК ПОЛУЧИТЬ КОНСУЛЬТАЦИЮ И ПОДАТЬ ЗАЯВКУ?</a:t>
            </a:r>
            <a:endParaRPr lang="ru-RU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1146</Words>
  <Application>Microsoft Office PowerPoint</Application>
  <PresentationFormat>Экран (16:9)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ОРГАНИЗАЦИЯ  ИННОВАЦИОННОЙ ДЕЯТЕЛЬНОСТИ  В ОБРАЗОВАТЕЛЬНЫХ  ОРГАНИЗАЦИЯХ ЕЙСКОГО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деятельности муниципальной методической службы</dc:title>
  <dc:creator>322</dc:creator>
  <cp:lastModifiedBy>user-01</cp:lastModifiedBy>
  <cp:revision>468</cp:revision>
  <dcterms:created xsi:type="dcterms:W3CDTF">2013-10-09T11:07:59Z</dcterms:created>
  <dcterms:modified xsi:type="dcterms:W3CDTF">2022-05-13T11:47:15Z</dcterms:modified>
</cp:coreProperties>
</file>